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6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233BE0-5BCE-4614-987D-7D1541B46F81}" type="datetimeFigureOut">
              <a:rPr lang="en-US" smtClean="0"/>
              <a:pPr/>
              <a:t>8/6/2014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46DE12-A0DB-4442-B6A2-24D9A844ED6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46DE12-A0DB-4442-B6A2-24D9A844ED66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46DE12-A0DB-4442-B6A2-24D9A844ED66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1956A-8275-4C5C-B862-BE45900C5DBD}" type="datetimeFigureOut">
              <a:rPr lang="en-US" smtClean="0"/>
              <a:pPr/>
              <a:t>8/6/2014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2DE75-B59B-4117-9B6B-6F12A84D2C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1956A-8275-4C5C-B862-BE45900C5DBD}" type="datetimeFigureOut">
              <a:rPr lang="en-US" smtClean="0"/>
              <a:pPr/>
              <a:t>8/6/2014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2DE75-B59B-4117-9B6B-6F12A84D2C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1956A-8275-4C5C-B862-BE45900C5DBD}" type="datetimeFigureOut">
              <a:rPr lang="en-US" smtClean="0"/>
              <a:pPr/>
              <a:t>8/6/2014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2DE75-B59B-4117-9B6B-6F12A84D2C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1956A-8275-4C5C-B862-BE45900C5DBD}" type="datetimeFigureOut">
              <a:rPr lang="en-US" smtClean="0"/>
              <a:pPr/>
              <a:t>8/6/2014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2DE75-B59B-4117-9B6B-6F12A84D2C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1956A-8275-4C5C-B862-BE45900C5DBD}" type="datetimeFigureOut">
              <a:rPr lang="en-US" smtClean="0"/>
              <a:pPr/>
              <a:t>8/6/2014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2DE75-B59B-4117-9B6B-6F12A84D2C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1956A-8275-4C5C-B862-BE45900C5DBD}" type="datetimeFigureOut">
              <a:rPr lang="en-US" smtClean="0"/>
              <a:pPr/>
              <a:t>8/6/2014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2DE75-B59B-4117-9B6B-6F12A84D2C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1956A-8275-4C5C-B862-BE45900C5DBD}" type="datetimeFigureOut">
              <a:rPr lang="en-US" smtClean="0"/>
              <a:pPr/>
              <a:t>8/6/2014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2DE75-B59B-4117-9B6B-6F12A84D2C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1956A-8275-4C5C-B862-BE45900C5DBD}" type="datetimeFigureOut">
              <a:rPr lang="en-US" smtClean="0"/>
              <a:pPr/>
              <a:t>8/6/2014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2DE75-B59B-4117-9B6B-6F12A84D2C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1956A-8275-4C5C-B862-BE45900C5DBD}" type="datetimeFigureOut">
              <a:rPr lang="en-US" smtClean="0"/>
              <a:pPr/>
              <a:t>8/6/2014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2DE75-B59B-4117-9B6B-6F12A84D2C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1956A-8275-4C5C-B862-BE45900C5DBD}" type="datetimeFigureOut">
              <a:rPr lang="en-US" smtClean="0"/>
              <a:pPr/>
              <a:t>8/6/2014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2DE75-B59B-4117-9B6B-6F12A84D2C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1956A-8275-4C5C-B862-BE45900C5DBD}" type="datetimeFigureOut">
              <a:rPr lang="en-US" smtClean="0"/>
              <a:pPr/>
              <a:t>8/6/2014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2DE75-B59B-4117-9B6B-6F12A84D2C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21956A-8275-4C5C-B862-BE45900C5DBD}" type="datetimeFigureOut">
              <a:rPr lang="en-US" smtClean="0"/>
              <a:pPr/>
              <a:t>8/6/2014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D2DE75-B59B-4117-9B6B-6F12A84D2CF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786" y="857232"/>
            <a:ext cx="807249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ysettha 95" pitchFamily="34" charset="0"/>
              </a:rPr>
              <a:t>Àº¡½¦¾­Á¥É¤§ñ®¦ò­ Áì½ ì¾¨»ñ®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00100" y="2571744"/>
            <a:ext cx="771530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None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ysettha 95" pitchFamily="34" charset="0"/>
              </a:rPr>
              <a:t>¦½ÀÎóÂ©¨: </a:t>
            </a:r>
            <a:r>
              <a:rPr lang="lo-LA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ysettha OT" pitchFamily="34" charset="-34"/>
                <a:cs typeface="Saysettha OT" pitchFamily="34" charset="-34"/>
              </a:rPr>
              <a:t>ທ່ານ</a:t>
            </a:r>
            <a:r>
              <a:rPr lang="en-US" sz="32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ysettha OT" pitchFamily="34" charset="-34"/>
                <a:cs typeface="Saysettha OT" pitchFamily="34" charset="-34"/>
              </a:rPr>
              <a:t> </a:t>
            </a:r>
            <a:endParaRPr lang="lo-LA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ysettha OT" pitchFamily="34" charset="-34"/>
              <a:cs typeface="Saysettha OT" pitchFamily="34" charset="-34"/>
            </a:endParaRPr>
          </a:p>
          <a:p>
            <a:pPr>
              <a:lnSpc>
                <a:spcPct val="150000"/>
              </a:lnSpc>
              <a:buNone/>
            </a:pPr>
            <a:r>
              <a:rPr lang="lo-L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ysettha 95" pitchFamily="34" charset="0"/>
              </a:rPr>
              <a:t>					໐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ysettha 95" pitchFamily="34" charset="0"/>
              </a:rPr>
              <a:t>6</a:t>
            </a:r>
            <a:r>
              <a:rPr lang="lo-L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ysettha 95" pitchFamily="34" charset="0"/>
              </a:rPr>
              <a:t> ສິງຫາ 2014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500694" y="5429264"/>
            <a:ext cx="2857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>
                <a:solidFill>
                  <a:srgbClr val="FF0000"/>
                </a:solidFill>
                <a:latin typeface="Saysettha 95" pitchFamily="34" charset="0"/>
              </a:rPr>
              <a:t>               </a:t>
            </a:r>
            <a:endParaRPr lang="th-TH" b="1" dirty="0" smtClean="0">
              <a:latin typeface="Saysettha 95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214290"/>
            <a:ext cx="85011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o-LA" b="1" dirty="0" smtClean="0">
                <a:latin typeface="Saysettha OT" pitchFamily="34" charset="-34"/>
                <a:cs typeface="Saysettha OT" pitchFamily="34" charset="-34"/>
              </a:rPr>
              <a:t>7. ບັນຊີລາບຮັບປະເພດຕ່າງໆ</a:t>
            </a:r>
            <a:endParaRPr lang="en-US" b="1" dirty="0">
              <a:latin typeface="Saysettha OT" pitchFamily="34" charset="-34"/>
              <a:cs typeface="Saysettha OT" pitchFamily="34" charset="-34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" y="571480"/>
          <a:ext cx="9144000" cy="6675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1471"/>
                <a:gridCol w="5929354"/>
                <a:gridCol w="264317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o-LA" sz="1600" dirty="0" smtClean="0">
                          <a:latin typeface="Saysettha OT" pitchFamily="34" charset="-34"/>
                          <a:cs typeface="Saysettha OT" pitchFamily="34" charset="-34"/>
                        </a:rPr>
                        <a:t>ລ/ດ</a:t>
                      </a:r>
                      <a:endParaRPr lang="en-US" sz="16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o-LA" sz="1600" dirty="0" smtClean="0">
                          <a:latin typeface="Saysettha OT" pitchFamily="34" charset="-34"/>
                          <a:cs typeface="Saysettha OT" pitchFamily="34" charset="-34"/>
                        </a:rPr>
                        <a:t>ແຫຼ່ງທີ່ມາຂອງລາຍຮັບປະເພດຕ່າງໆ</a:t>
                      </a:r>
                      <a:endParaRPr lang="en-US" sz="16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o-LA" sz="1600" dirty="0" smtClean="0">
                          <a:latin typeface="Saysettha OT" pitchFamily="34" charset="-34"/>
                          <a:cs typeface="Saysettha OT" pitchFamily="34" charset="-34"/>
                        </a:rPr>
                        <a:t>ຈຳນວນເງິນຕໍ່ປີ</a:t>
                      </a:r>
                      <a:endParaRPr lang="en-US" sz="16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o-LA" sz="1600" dirty="0" smtClean="0">
                          <a:latin typeface="Saysettha OT" pitchFamily="34" charset="-34"/>
                          <a:cs typeface="Saysettha OT" pitchFamily="34" charset="-34"/>
                        </a:rPr>
                        <a:t>1</a:t>
                      </a:r>
                      <a:endParaRPr lang="en-US" sz="16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o-LA" sz="1600" i="1" dirty="0" smtClean="0">
                          <a:latin typeface="Saysettha OT" pitchFamily="34" charset="-34"/>
                          <a:cs typeface="Saysettha OT" pitchFamily="34" charset="-34"/>
                        </a:rPr>
                        <a:t>ເງິນເດືອນ</a:t>
                      </a:r>
                      <a:endParaRPr lang="en-US" sz="1600" i="1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o-LA" sz="1600" i="1" dirty="0" smtClean="0">
                          <a:latin typeface="Saysettha OT" pitchFamily="34" charset="-34"/>
                          <a:cs typeface="Saysettha OT" pitchFamily="34" charset="-34"/>
                        </a:rPr>
                        <a:t>2.850.000 ກີບ</a:t>
                      </a:r>
                      <a:endParaRPr lang="en-US" sz="1600" i="1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o-LA" sz="1600" dirty="0" smtClean="0">
                          <a:latin typeface="Saysettha OT" pitchFamily="34" charset="-34"/>
                          <a:cs typeface="Saysettha OT" pitchFamily="34" charset="-34"/>
                        </a:rPr>
                        <a:t>2</a:t>
                      </a:r>
                      <a:endParaRPr lang="en-US" sz="16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o-LA" sz="1600" i="1" dirty="0" smtClean="0">
                          <a:latin typeface="Saysettha OT" pitchFamily="34" charset="-34"/>
                          <a:cs typeface="Saysettha OT" pitchFamily="34" charset="-34"/>
                        </a:rPr>
                        <a:t>ຄ່າເຊົ່າເຮືອນ</a:t>
                      </a:r>
                      <a:r>
                        <a:rPr lang="en-US" sz="1600" i="1" dirty="0" smtClean="0">
                          <a:latin typeface="Saysettha OT" pitchFamily="34" charset="-34"/>
                          <a:cs typeface="Saysettha OT" pitchFamily="34" charset="-34"/>
                          <a:sym typeface="Wingdings 2"/>
                        </a:rPr>
                        <a:t></a:t>
                      </a:r>
                      <a:r>
                        <a:rPr lang="lo-LA" sz="1600" i="1" dirty="0" smtClean="0">
                          <a:latin typeface="Saysettha OT" pitchFamily="34" charset="-34"/>
                          <a:cs typeface="Saysettha OT" pitchFamily="34" charset="-34"/>
                          <a:sym typeface="Wingdings 2"/>
                        </a:rPr>
                        <a:t>ໂຮງງານ</a:t>
                      </a:r>
                      <a:endParaRPr lang="en-US" sz="1600" i="1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o-LA" sz="1600" i="1" dirty="0" smtClean="0">
                          <a:latin typeface="Saysettha OT" pitchFamily="34" charset="-34"/>
                          <a:cs typeface="Saysettha OT" pitchFamily="34" charset="-34"/>
                        </a:rPr>
                        <a:t>232.800.000ກີບ</a:t>
                      </a:r>
                      <a:endParaRPr lang="en-US" sz="1600" i="1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o-LA" sz="1600" dirty="0" smtClean="0">
                          <a:latin typeface="Saysettha OT" pitchFamily="34" charset="-34"/>
                          <a:cs typeface="Saysettha OT" pitchFamily="34" charset="-34"/>
                        </a:rPr>
                        <a:t>3</a:t>
                      </a:r>
                      <a:endParaRPr lang="en-US" sz="16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o-LA" sz="1600" dirty="0" smtClean="0">
                          <a:latin typeface="Saysettha OT" pitchFamily="34" charset="-34"/>
                          <a:cs typeface="Saysettha OT" pitchFamily="34" charset="-34"/>
                        </a:rPr>
                        <a:t>4</a:t>
                      </a:r>
                      <a:endParaRPr lang="en-US" sz="16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o-LA" sz="1600" dirty="0" smtClean="0">
                          <a:latin typeface="Saysettha OT" pitchFamily="34" charset="-34"/>
                          <a:cs typeface="Saysettha OT" pitchFamily="34" charset="-34"/>
                        </a:rPr>
                        <a:t>5</a:t>
                      </a:r>
                      <a:endParaRPr lang="en-US" sz="16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o-LA" sz="1600" dirty="0" smtClean="0">
                          <a:latin typeface="Saysettha OT" pitchFamily="34" charset="-34"/>
                          <a:cs typeface="Saysettha OT" pitchFamily="34" charset="-34"/>
                        </a:rPr>
                        <a:t>6</a:t>
                      </a:r>
                      <a:endParaRPr lang="en-US" sz="16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o-LA" sz="1600" dirty="0" smtClean="0">
                          <a:latin typeface="Saysettha OT" pitchFamily="34" charset="-34"/>
                          <a:cs typeface="Saysettha OT" pitchFamily="34" charset="-34"/>
                        </a:rPr>
                        <a:t>7</a:t>
                      </a:r>
                      <a:endParaRPr lang="en-US" sz="16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o-LA" sz="1600" dirty="0" smtClean="0">
                          <a:latin typeface="Saysettha OT" pitchFamily="34" charset="-34"/>
                          <a:cs typeface="Saysettha OT" pitchFamily="34" charset="-34"/>
                        </a:rPr>
                        <a:t>8</a:t>
                      </a:r>
                      <a:endParaRPr lang="en-US" sz="16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o-LA" sz="1600" dirty="0" smtClean="0">
                          <a:latin typeface="Saysettha OT" pitchFamily="34" charset="-34"/>
                          <a:cs typeface="Saysettha OT" pitchFamily="34" charset="-34"/>
                        </a:rPr>
                        <a:t>9</a:t>
                      </a:r>
                      <a:endParaRPr lang="en-US" sz="16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o-LA" sz="1600" dirty="0" smtClean="0">
                          <a:latin typeface="Saysettha OT" pitchFamily="34" charset="-34"/>
                          <a:cs typeface="Saysettha OT" pitchFamily="34" charset="-34"/>
                        </a:rPr>
                        <a:t>10</a:t>
                      </a:r>
                      <a:endParaRPr lang="en-US" sz="16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o-LA" sz="1600" dirty="0" smtClean="0">
                          <a:latin typeface="Saysettha OT" pitchFamily="34" charset="-34"/>
                          <a:cs typeface="Saysettha OT" pitchFamily="34" charset="-34"/>
                        </a:rPr>
                        <a:t>11</a:t>
                      </a:r>
                      <a:endParaRPr lang="en-US" sz="16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o-LA" sz="1600" dirty="0" smtClean="0">
                          <a:latin typeface="Saysettha OT" pitchFamily="34" charset="-34"/>
                          <a:cs typeface="Saysettha OT" pitchFamily="34" charset="-34"/>
                        </a:rPr>
                        <a:t>12</a:t>
                      </a:r>
                      <a:endParaRPr lang="en-US" sz="16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o-LA" sz="1600" dirty="0" smtClean="0">
                          <a:latin typeface="Saysettha OT" pitchFamily="34" charset="-34"/>
                          <a:cs typeface="Saysettha OT" pitchFamily="34" charset="-34"/>
                        </a:rPr>
                        <a:t>13</a:t>
                      </a:r>
                      <a:endParaRPr lang="en-US" sz="16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o-LA" sz="1600" dirty="0" smtClean="0">
                          <a:latin typeface="Saysettha OT" pitchFamily="34" charset="-34"/>
                          <a:cs typeface="Saysettha OT" pitchFamily="34" charset="-34"/>
                        </a:rPr>
                        <a:t>14</a:t>
                      </a:r>
                      <a:endParaRPr lang="en-US" sz="16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o-LA" sz="1600" dirty="0" smtClean="0">
                          <a:latin typeface="Saysettha OT" pitchFamily="34" charset="-34"/>
                          <a:cs typeface="Saysettha OT" pitchFamily="34" charset="-34"/>
                        </a:rPr>
                        <a:t>15</a:t>
                      </a:r>
                      <a:endParaRPr lang="en-US" sz="16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o-LA" sz="1600" dirty="0" smtClean="0">
                          <a:latin typeface="Saysettha OT" pitchFamily="34" charset="-34"/>
                          <a:cs typeface="Saysettha OT" pitchFamily="34" charset="-34"/>
                        </a:rPr>
                        <a:t>16</a:t>
                      </a:r>
                      <a:endParaRPr lang="en-US" sz="16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285728"/>
            <a:ext cx="6429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8.</a:t>
            </a:r>
            <a:r>
              <a:rPr lang="lo-LA" b="1" dirty="0" smtClean="0">
                <a:latin typeface="Saysettha OT" pitchFamily="34" charset="-34"/>
                <a:cs typeface="Saysettha OT" pitchFamily="34" charset="-34"/>
              </a:rPr>
              <a:t> ບັນຊີໜີ້ຕ້ອງຮັບ ແລະ ໜີ້ຕ້ອງສົ່ງອື່ນໆ</a:t>
            </a:r>
            <a:endParaRPr lang="en-US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-2" y="785794"/>
          <a:ext cx="9144002" cy="3591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1474"/>
                <a:gridCol w="2041098"/>
                <a:gridCol w="1306286"/>
                <a:gridCol w="1153210"/>
                <a:gridCol w="1571636"/>
                <a:gridCol w="1357322"/>
                <a:gridCol w="114297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o-LA" sz="1600" dirty="0" smtClean="0">
                          <a:latin typeface="Saysettha OT" pitchFamily="34" charset="-34"/>
                          <a:cs typeface="Saysettha OT" pitchFamily="34" charset="-34"/>
                        </a:rPr>
                        <a:t>ລ/ດ</a:t>
                      </a:r>
                      <a:endParaRPr lang="en-US" sz="16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o-LA" sz="1600" dirty="0" smtClean="0">
                          <a:latin typeface="Saysettha OT" pitchFamily="34" charset="-34"/>
                          <a:cs typeface="Saysettha OT" pitchFamily="34" charset="-34"/>
                        </a:rPr>
                        <a:t>ປະເພດໜີ້ຕ້ອງຮັບ</a:t>
                      </a:r>
                      <a:endParaRPr lang="en-US" sz="16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o-LA" sz="1600" dirty="0" smtClean="0">
                          <a:latin typeface="Saysettha OT" pitchFamily="34" charset="-34"/>
                          <a:cs typeface="Saysettha OT" pitchFamily="34" charset="-34"/>
                        </a:rPr>
                        <a:t>ລູກໜີ້</a:t>
                      </a:r>
                      <a:endParaRPr lang="en-US" sz="16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o-LA" sz="1600" dirty="0" smtClean="0">
                          <a:latin typeface="Saysettha OT" pitchFamily="34" charset="-34"/>
                          <a:cs typeface="Saysettha OT" pitchFamily="34" charset="-34"/>
                        </a:rPr>
                        <a:t>ຈຳນວນເງິນ</a:t>
                      </a:r>
                      <a:endParaRPr lang="en-US" sz="16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o-LA" sz="1600" dirty="0" smtClean="0">
                          <a:latin typeface="Saysettha OT" pitchFamily="34" charset="-34"/>
                          <a:cs typeface="Saysettha OT" pitchFamily="34" charset="-34"/>
                        </a:rPr>
                        <a:t>ປະເພດໜີ້ຕ້ອງສົ່ງ</a:t>
                      </a:r>
                      <a:endParaRPr lang="en-US" sz="16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o-LA" sz="1600" dirty="0" smtClean="0">
                          <a:latin typeface="Saysettha OT" pitchFamily="34" charset="-34"/>
                          <a:cs typeface="Saysettha OT" pitchFamily="34" charset="-34"/>
                        </a:rPr>
                        <a:t>ເຈົ້າໜີ້</a:t>
                      </a:r>
                      <a:endParaRPr lang="en-US" sz="16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o-LA" sz="1600" dirty="0" smtClean="0">
                          <a:latin typeface="Saysettha OT" pitchFamily="34" charset="-34"/>
                          <a:cs typeface="Saysettha OT" pitchFamily="34" charset="-34"/>
                        </a:rPr>
                        <a:t>ຈຳນວນເງິນ</a:t>
                      </a:r>
                      <a:endParaRPr lang="en-US" sz="16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o-LA" sz="1600" i="1" dirty="0" smtClean="0">
                          <a:latin typeface="Saysettha OT" pitchFamily="34" charset="-34"/>
                          <a:cs typeface="Saysettha OT" pitchFamily="34" charset="-34"/>
                        </a:rPr>
                        <a:t>1</a:t>
                      </a:r>
                      <a:endParaRPr lang="en-US" sz="1600" i="1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lo-LA" sz="1600" i="1" dirty="0" smtClean="0">
                          <a:latin typeface="Saysettha OT" pitchFamily="34" charset="-34"/>
                          <a:cs typeface="Saysettha OT" pitchFamily="34" charset="-34"/>
                        </a:rPr>
                        <a:t>ສະໜອງຫີນຂົບ</a:t>
                      </a:r>
                      <a:endParaRPr lang="en-US" sz="1600" i="1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lo-LA" sz="1600" i="1" dirty="0" smtClean="0">
                          <a:latin typeface="Saysettha OT" pitchFamily="34" charset="-34"/>
                          <a:cs typeface="Saysettha OT" pitchFamily="34" charset="-34"/>
                        </a:rPr>
                        <a:t>ບໍລິສັດກໍ່ສ້າງ</a:t>
                      </a:r>
                      <a:endParaRPr lang="en-US" sz="1600" i="1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i="1" dirty="0" smtClean="0">
                          <a:latin typeface="Saysettha OT" pitchFamily="34" charset="-34"/>
                          <a:cs typeface="Saysettha OT" pitchFamily="34" charset="-34"/>
                        </a:rPr>
                        <a:t>450</a:t>
                      </a:r>
                      <a:r>
                        <a:rPr lang="lo-LA" sz="1600" i="1" dirty="0" smtClean="0">
                          <a:latin typeface="Saysettha OT" pitchFamily="34" charset="-34"/>
                          <a:cs typeface="Saysettha OT" pitchFamily="34" charset="-34"/>
                        </a:rPr>
                        <a:t>ລ້ານກີບ</a:t>
                      </a:r>
                      <a:endParaRPr lang="en-US" sz="1600" i="1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lo-LA" sz="1600" i="1" dirty="0" smtClean="0">
                          <a:latin typeface="Saysettha OT" pitchFamily="34" charset="-34"/>
                          <a:cs typeface="Saysettha OT" pitchFamily="34" charset="-34"/>
                        </a:rPr>
                        <a:t>ຢືມຊື້ລົດເກັງ</a:t>
                      </a:r>
                      <a:endParaRPr lang="en-US" sz="1600" i="1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lo-LA" sz="1600" i="1" dirty="0" smtClean="0">
                          <a:latin typeface="Saysettha OT" pitchFamily="34" charset="-34"/>
                          <a:cs typeface="Saysettha OT" pitchFamily="34" charset="-34"/>
                        </a:rPr>
                        <a:t>ທະນະຄານການຄ້າ</a:t>
                      </a:r>
                      <a:endParaRPr lang="en-US" sz="1600" i="1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i="1" dirty="0" smtClean="0">
                          <a:latin typeface="Saysettha OT" pitchFamily="34" charset="-34"/>
                          <a:cs typeface="Saysettha OT" pitchFamily="34" charset="-34"/>
                        </a:rPr>
                        <a:t>140</a:t>
                      </a:r>
                      <a:r>
                        <a:rPr lang="lo-LA" sz="1400" i="1" dirty="0" smtClean="0">
                          <a:latin typeface="Saysettha OT" pitchFamily="34" charset="-34"/>
                          <a:cs typeface="Saysettha OT" pitchFamily="34" charset="-34"/>
                        </a:rPr>
                        <a:t>ລ້ານກີບ</a:t>
                      </a:r>
                      <a:endParaRPr lang="en-US" sz="1400" i="1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o-LA" sz="1600" i="1" dirty="0" smtClean="0">
                          <a:latin typeface="Saysettha OT" pitchFamily="34" charset="-34"/>
                          <a:cs typeface="Saysettha OT" pitchFamily="34" charset="-34"/>
                        </a:rPr>
                        <a:t>2</a:t>
                      </a:r>
                      <a:endParaRPr lang="en-US" sz="1600" i="1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lo-LA" sz="1600" i="1" dirty="0" smtClean="0">
                          <a:latin typeface="Saysettha OT" pitchFamily="34" charset="-34"/>
                          <a:cs typeface="Saysettha OT" pitchFamily="34" charset="-34"/>
                        </a:rPr>
                        <a:t>ຄ່າບໍລິການ</a:t>
                      </a:r>
                      <a:endParaRPr lang="en-US" sz="1600" i="1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lo-LA" sz="1600" i="1" dirty="0" smtClean="0">
                          <a:latin typeface="Saysettha OT" pitchFamily="34" charset="-34"/>
                          <a:cs typeface="Saysettha OT" pitchFamily="34" charset="-34"/>
                        </a:rPr>
                        <a:t>ລູກຄ້າ</a:t>
                      </a:r>
                      <a:endParaRPr lang="en-US" sz="1600" i="1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i="1" dirty="0" smtClean="0">
                          <a:latin typeface="Saysettha OT" pitchFamily="34" charset="-34"/>
                          <a:cs typeface="Saysettha OT" pitchFamily="34" charset="-34"/>
                        </a:rPr>
                        <a:t>320</a:t>
                      </a:r>
                      <a:r>
                        <a:rPr lang="lo-LA" sz="1600" i="1" dirty="0" smtClean="0">
                          <a:latin typeface="Saysettha OT" pitchFamily="34" charset="-34"/>
                          <a:cs typeface="Saysettha OT" pitchFamily="34" charset="-34"/>
                        </a:rPr>
                        <a:t>ລ້ານກີບ</a:t>
                      </a:r>
                      <a:endParaRPr lang="en-US" sz="1600" i="1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lo-LA" sz="1600" i="1" dirty="0" smtClean="0">
                          <a:latin typeface="Saysettha OT" pitchFamily="34" charset="-34"/>
                          <a:cs typeface="Saysettha OT" pitchFamily="34" charset="-34"/>
                        </a:rPr>
                        <a:t>ຢືມປຸກເຮືອນ</a:t>
                      </a:r>
                      <a:endParaRPr lang="en-US" sz="1600" i="1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lo-LA" sz="1600" i="1" dirty="0" smtClean="0">
                          <a:latin typeface="Saysettha OT" pitchFamily="34" charset="-34"/>
                          <a:cs typeface="Saysettha OT" pitchFamily="34" charset="-34"/>
                        </a:rPr>
                        <a:t>ທະນະຄານຮ່ວມພັດທະນາ</a:t>
                      </a:r>
                      <a:endParaRPr lang="en-US" sz="1600" i="1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i="1" dirty="0" smtClean="0">
                          <a:latin typeface="Saysettha OT" pitchFamily="34" charset="-34"/>
                          <a:cs typeface="Saysettha OT" pitchFamily="34" charset="-34"/>
                        </a:rPr>
                        <a:t>100</a:t>
                      </a:r>
                      <a:r>
                        <a:rPr lang="lo-LA" sz="1400" i="1" dirty="0" smtClean="0">
                          <a:latin typeface="Saysettha OT" pitchFamily="34" charset="-34"/>
                          <a:cs typeface="Saysettha OT" pitchFamily="34" charset="-34"/>
                        </a:rPr>
                        <a:t>ລ້ານກີບ</a:t>
                      </a:r>
                      <a:endParaRPr lang="en-US" sz="1400" i="1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o-LA" sz="1600" i="1" dirty="0" smtClean="0">
                          <a:latin typeface="Saysettha OT" pitchFamily="34" charset="-34"/>
                          <a:cs typeface="Saysettha OT" pitchFamily="34" charset="-34"/>
                        </a:rPr>
                        <a:t>3</a:t>
                      </a:r>
                      <a:endParaRPr lang="en-US" sz="1600" i="1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lo-LA" sz="1600" i="1" dirty="0" smtClean="0">
                          <a:latin typeface="Saysettha OT" pitchFamily="34" charset="-34"/>
                          <a:cs typeface="Saysettha OT" pitchFamily="34" charset="-34"/>
                        </a:rPr>
                        <a:t>ຄ່າເຊົ່າໂຮງງານ</a:t>
                      </a:r>
                      <a:endParaRPr lang="en-US" sz="1600" i="1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lo-LA" sz="1600" i="1" dirty="0" smtClean="0">
                          <a:latin typeface="Saysettha OT" pitchFamily="34" charset="-34"/>
                          <a:cs typeface="Saysettha OT" pitchFamily="34" charset="-34"/>
                        </a:rPr>
                        <a:t>ບໍລິສັດ</a:t>
                      </a:r>
                      <a:endParaRPr lang="en-US" sz="1600" i="1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i="1" dirty="0" smtClean="0">
                          <a:latin typeface="Saysettha OT" pitchFamily="34" charset="-34"/>
                          <a:cs typeface="Saysettha OT" pitchFamily="34" charset="-34"/>
                        </a:rPr>
                        <a:t>100</a:t>
                      </a:r>
                      <a:r>
                        <a:rPr lang="lo-LA" sz="1600" i="1" dirty="0" smtClean="0">
                          <a:latin typeface="Saysettha OT" pitchFamily="34" charset="-34"/>
                          <a:cs typeface="Saysettha OT" pitchFamily="34" charset="-34"/>
                        </a:rPr>
                        <a:t>ລ້ານກີບ</a:t>
                      </a:r>
                      <a:endParaRPr lang="en-US" sz="1600" i="1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lo-LA" sz="1600" i="1" dirty="0" smtClean="0">
                          <a:latin typeface="Saysettha OT" pitchFamily="34" charset="-34"/>
                          <a:cs typeface="Saysettha OT" pitchFamily="34" charset="-34"/>
                        </a:rPr>
                        <a:t>ຢືມຂະຫຍາຍທຸລະກິດ</a:t>
                      </a:r>
                      <a:endParaRPr lang="en-US" sz="1600" i="1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o-LA" sz="1600" i="1" dirty="0" smtClean="0">
                          <a:latin typeface="Saysettha OT" pitchFamily="34" charset="-34"/>
                          <a:cs typeface="Saysettha OT" pitchFamily="34" charset="-34"/>
                        </a:rPr>
                        <a:t>ທະນະຄານການຄ້າ</a:t>
                      </a:r>
                      <a:endParaRPr lang="en-US" sz="1600" i="1" dirty="0" smtClean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i="1" dirty="0" smtClean="0">
                          <a:latin typeface="Saysettha OT" pitchFamily="34" charset="-34"/>
                          <a:cs typeface="Saysettha OT" pitchFamily="34" charset="-34"/>
                        </a:rPr>
                        <a:t>80</a:t>
                      </a:r>
                      <a:r>
                        <a:rPr lang="lo-LA" sz="1400" i="1" dirty="0" smtClean="0">
                          <a:latin typeface="Saysettha OT" pitchFamily="34" charset="-34"/>
                          <a:cs typeface="Saysettha OT" pitchFamily="34" charset="-34"/>
                        </a:rPr>
                        <a:t>ລ້ານກີບ</a:t>
                      </a:r>
                      <a:endParaRPr lang="en-US" sz="1400" i="1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o-LA" sz="1600" dirty="0" smtClean="0">
                          <a:latin typeface="Saysettha OT" pitchFamily="34" charset="-34"/>
                          <a:cs typeface="Saysettha OT" pitchFamily="34" charset="-34"/>
                        </a:rPr>
                        <a:t>4</a:t>
                      </a:r>
                      <a:endParaRPr lang="en-US" sz="16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o-LA" sz="1600" dirty="0" smtClean="0">
                          <a:latin typeface="Saysettha OT" pitchFamily="34" charset="-34"/>
                          <a:cs typeface="Saysettha OT" pitchFamily="34" charset="-34"/>
                        </a:rPr>
                        <a:t>5</a:t>
                      </a:r>
                      <a:endParaRPr lang="en-US" sz="16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o-LA" sz="1600" dirty="0" smtClean="0">
                          <a:latin typeface="Saysettha OT" pitchFamily="34" charset="-34"/>
                          <a:cs typeface="Saysettha OT" pitchFamily="34" charset="-34"/>
                        </a:rPr>
                        <a:t>6</a:t>
                      </a:r>
                      <a:endParaRPr lang="en-US" sz="16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o-LA" sz="1600" dirty="0" smtClean="0">
                          <a:latin typeface="Saysettha OT" pitchFamily="34" charset="-34"/>
                          <a:cs typeface="Saysettha OT" pitchFamily="34" charset="-34"/>
                        </a:rPr>
                        <a:t>7</a:t>
                      </a:r>
                      <a:endParaRPr lang="en-US" sz="16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4572008"/>
            <a:ext cx="9144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o-LA" sz="1600" b="1" dirty="0" smtClean="0">
                <a:latin typeface="Saysettha OT" pitchFamily="34" charset="-34"/>
                <a:cs typeface="Saysettha OT" pitchFamily="34" charset="-34"/>
              </a:rPr>
              <a:t>ໝາຍເຫດ</a:t>
            </a:r>
            <a:r>
              <a:rPr lang="lo-LA" sz="1600" dirty="0" smtClean="0">
                <a:latin typeface="Saysettha OT" pitchFamily="34" charset="-34"/>
                <a:cs typeface="Saysettha OT" pitchFamily="34" charset="-34"/>
              </a:rPr>
              <a:t>: ມູນຄ່າ ຫຼື ຈຳນວນເງິນ</a:t>
            </a:r>
            <a:r>
              <a:rPr lang="en-US" sz="1600" dirty="0" smtClean="0">
                <a:latin typeface="Saysettha OT" pitchFamily="34" charset="-34"/>
                <a:cs typeface="Saysettha OT" pitchFamily="34" charset="-34"/>
              </a:rPr>
              <a:t> </a:t>
            </a:r>
            <a:r>
              <a:rPr lang="lo-LA" sz="1600" dirty="0" smtClean="0">
                <a:latin typeface="Saysettha OT" pitchFamily="34" charset="-34"/>
                <a:cs typeface="Saysettha OT" pitchFamily="34" charset="-34"/>
              </a:rPr>
              <a:t>ຂອງຊັບສິນ ແລະ ລາຍຮັບເປັນເງິນສະກຸນໃດໃຫ້ຂຽນໃສສະກຸນເງິນນັ້ນ ( ກີບ,ບາດ,ໂດລາ...) ຊັບສິນທີ່ຈະຕ້ອງແຈ້ງແຕ່ລະປະເພດຕ້ອງມີມູນຄ່າຊາວລ້ານກີບຂື້ໄປ,ໃຫ້ອັດສຳເນົາເອກະສານທີ່ພົວພັນເຖິ່ງຊັບສິນ ແລະ ລາຍຮັບຂັດຕິດມາພ້ອມ,ຖ້າເນື້ອໃນຂຽນເຂົ້າຕາຕະລາງຫາກບໍ່ພໍໃຫ້ອັດ ແລະ ຂຽນໃສ່ຕື່ມຕາຕະລາງນັ້ນ ແລະ ຂັດຕິດມາພ້ອມ</a:t>
            </a:r>
          </a:p>
          <a:p>
            <a:r>
              <a:rPr lang="lo-LA" sz="1600" dirty="0" smtClean="0">
                <a:latin typeface="Saysettha OT" pitchFamily="34" charset="-34"/>
                <a:cs typeface="Saysettha OT" pitchFamily="34" charset="-34"/>
              </a:rPr>
              <a:t>	ຂ້າພະເຈົ້າຂໍຢັ້ງຢືນວ່າ ທຸກເນື້ອໃນຂອງການແຈ້ງຊັບສິນນີ້ແມ່ນຖຶກຕ້ອງຕາມຄວາມເປັນຈິງ ແລະ ຂໍຮັບຜິດຊອບຕໍ່ໜ້າກົດໝາຍໃນກໍລະນີການແຈ້ງຊັບສິນບໍ່ຖຶກຕ້ອງ.</a:t>
            </a:r>
          </a:p>
          <a:p>
            <a:r>
              <a:rPr lang="lo-LA" sz="1600" dirty="0" smtClean="0">
                <a:latin typeface="Saysettha OT" pitchFamily="34" charset="-34"/>
                <a:cs typeface="Saysettha OT" pitchFamily="34" charset="-34"/>
              </a:rPr>
              <a:t>			ທີ່…</a:t>
            </a:r>
            <a:r>
              <a:rPr lang="en-US" sz="1600" dirty="0" smtClean="0">
                <a:latin typeface="Saysettha OT" pitchFamily="34" charset="-34"/>
                <a:cs typeface="Saysettha OT" pitchFamily="34" charset="-34"/>
              </a:rPr>
              <a:t>.</a:t>
            </a:r>
            <a:r>
              <a:rPr lang="lo-LA" sz="1600" smtClean="0">
                <a:latin typeface="Saysettha OT" pitchFamily="34" charset="-34"/>
                <a:cs typeface="Saysettha OT" pitchFamily="34" charset="-34"/>
              </a:rPr>
              <a:t>ນະຄອນຫຼວງວຽງຈັນ.....,</a:t>
            </a:r>
            <a:r>
              <a:rPr lang="lo-LA" sz="1600" dirty="0" smtClean="0">
                <a:latin typeface="Saysettha OT" pitchFamily="34" charset="-34"/>
                <a:cs typeface="Saysettha OT" pitchFamily="34" charset="-34"/>
              </a:rPr>
              <a:t>ວັນທີ---------/---------/---------------</a:t>
            </a:r>
          </a:p>
          <a:p>
            <a:pPr lvl="8"/>
            <a:r>
              <a:rPr lang="lo-LA" sz="1600" dirty="0" smtClean="0">
                <a:latin typeface="Saysettha OT" pitchFamily="34" charset="-34"/>
                <a:cs typeface="Saysettha OT" pitchFamily="34" charset="-34"/>
              </a:rPr>
              <a:t>				</a:t>
            </a:r>
            <a:r>
              <a:rPr lang="lo-LA" sz="1600" b="1" dirty="0" smtClean="0">
                <a:latin typeface="Saysettha OT" pitchFamily="34" charset="-34"/>
                <a:cs typeface="Saysettha OT" pitchFamily="34" charset="-34"/>
              </a:rPr>
              <a:t>ຜູ້ແຈ້ງຊັບສິນ</a:t>
            </a:r>
            <a:endParaRPr lang="en-US" sz="1600" b="1" dirty="0">
              <a:latin typeface="Saysettha OT" pitchFamily="34" charset="-34"/>
              <a:cs typeface="Saysettha OT" pitchFamily="34" charset="-34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8662" y="1000108"/>
            <a:ext cx="67866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 l="35692" t="16220" r="33869"/>
          <a:stretch>
            <a:fillRect/>
          </a:stretch>
        </p:blipFill>
        <p:spPr bwMode="auto">
          <a:xfrm>
            <a:off x="1428728" y="0"/>
            <a:ext cx="6429420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4282" y="142852"/>
            <a:ext cx="8643966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o-LA" sz="1600" dirty="0" smtClean="0">
                <a:latin typeface="Saysettha OT" pitchFamily="34" charset="-34"/>
                <a:cs typeface="Saysettha OT" pitchFamily="34" charset="-34"/>
              </a:rPr>
              <a:t>ສາທາລະນະລັດ ປະຊາທິປະໄຕ ປະຊາຊົນລາວ</a:t>
            </a:r>
          </a:p>
          <a:p>
            <a:pPr algn="ctr"/>
            <a:r>
              <a:rPr lang="lo-LA" sz="1600" dirty="0" smtClean="0">
                <a:latin typeface="Saysettha OT" pitchFamily="34" charset="-34"/>
                <a:cs typeface="Saysettha OT" pitchFamily="34" charset="-34"/>
              </a:rPr>
              <a:t>ສັນຕິພາບ ເອກະລາດ ປະຊາທິປະໄຕ ເອກະພາບ ວັດທະນະຖາວອນ</a:t>
            </a:r>
          </a:p>
          <a:p>
            <a:pPr algn="ctr"/>
            <a:r>
              <a:rPr lang="lo-LA" dirty="0" smtClean="0">
                <a:latin typeface="Saysettha OT" pitchFamily="34" charset="-34"/>
                <a:cs typeface="Saysettha OT" pitchFamily="34" charset="-34"/>
              </a:rPr>
              <a:t>-----------------</a:t>
            </a:r>
            <a:endParaRPr lang="en-US" dirty="0" smtClean="0">
              <a:latin typeface="Saysettha OT" pitchFamily="34" charset="-34"/>
              <a:cs typeface="Saysettha OT" pitchFamily="34" charset="-34"/>
            </a:endParaRP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14282" y="2092638"/>
          <a:ext cx="8929718" cy="47653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0066"/>
                <a:gridCol w="2214578"/>
                <a:gridCol w="1428760"/>
                <a:gridCol w="1500198"/>
                <a:gridCol w="1143008"/>
                <a:gridCol w="1071570"/>
                <a:gridCol w="1071538"/>
              </a:tblGrid>
              <a:tr h="340383">
                <a:tc rowSpan="2">
                  <a:txBody>
                    <a:bodyPr/>
                    <a:lstStyle/>
                    <a:p>
                      <a:pPr algn="ctr"/>
                      <a:endParaRPr lang="lo-LA" sz="1400" dirty="0" smtClean="0">
                        <a:latin typeface="Saysettha OT" pitchFamily="34" charset="-34"/>
                        <a:cs typeface="Saysettha OT" pitchFamily="34" charset="-34"/>
                      </a:endParaRPr>
                    </a:p>
                    <a:p>
                      <a:pPr algn="ctr"/>
                      <a:r>
                        <a:rPr lang="lo-LA" sz="1400" dirty="0" smtClean="0">
                          <a:latin typeface="Saysettha OT" pitchFamily="34" charset="-34"/>
                          <a:cs typeface="Saysettha OT" pitchFamily="34" charset="-34"/>
                        </a:rPr>
                        <a:t>ລ/ດ</a:t>
                      </a:r>
                      <a:endParaRPr lang="en-US" sz="14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lo-LA" sz="1600" dirty="0" smtClean="0">
                          <a:latin typeface="Saysettha OT" pitchFamily="34" charset="-34"/>
                          <a:cs typeface="Saysettha OT" pitchFamily="34" charset="-34"/>
                        </a:rPr>
                        <a:t>ຊື່ ແລະ ນາມສະກຸນຜູ້   ແຈ້ງຊັບສິນ</a:t>
                      </a:r>
                      <a:endParaRPr lang="en-US" sz="16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endParaRPr lang="lo-LA" sz="1600" dirty="0" smtClean="0">
                        <a:latin typeface="Saysettha OT" pitchFamily="34" charset="-34"/>
                        <a:cs typeface="Saysettha OT" pitchFamily="34" charset="-34"/>
                      </a:endParaRPr>
                    </a:p>
                    <a:p>
                      <a:pPr algn="ctr"/>
                      <a:r>
                        <a:rPr lang="lo-LA" sz="1600" dirty="0" smtClean="0">
                          <a:latin typeface="Saysettha OT" pitchFamily="34" charset="-34"/>
                          <a:cs typeface="Saysettha OT" pitchFamily="34" charset="-34"/>
                        </a:rPr>
                        <a:t>ຕຳແໜ່ງ</a:t>
                      </a:r>
                      <a:endParaRPr lang="en-US" sz="16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endParaRPr lang="lo-LA" sz="1600" dirty="0" smtClean="0">
                        <a:latin typeface="Saysettha OT" pitchFamily="34" charset="-34"/>
                        <a:cs typeface="Saysettha OT" pitchFamily="34" charset="-34"/>
                      </a:endParaRPr>
                    </a:p>
                    <a:p>
                      <a:pPr algn="ctr"/>
                      <a:r>
                        <a:rPr lang="lo-LA" sz="1600" dirty="0" smtClean="0">
                          <a:latin typeface="Saysettha OT" pitchFamily="34" charset="-34"/>
                          <a:cs typeface="Saysettha OT" pitchFamily="34" charset="-34"/>
                        </a:rPr>
                        <a:t>ກົມກອງສັງກັດ</a:t>
                      </a:r>
                      <a:endParaRPr lang="en-US" sz="16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lo-LA" sz="1600" dirty="0" smtClean="0">
                          <a:latin typeface="Saysettha OT" pitchFamily="34" charset="-34"/>
                          <a:cs typeface="Saysettha OT" pitchFamily="34" charset="-34"/>
                        </a:rPr>
                        <a:t>ວັນ,ເດືອນ,ປີ</a:t>
                      </a:r>
                      <a:r>
                        <a:rPr lang="lo-LA" sz="1600" baseline="0" dirty="0" smtClean="0">
                          <a:latin typeface="Saysettha OT" pitchFamily="34" charset="-34"/>
                          <a:cs typeface="Saysettha OT" pitchFamily="34" charset="-34"/>
                        </a:rPr>
                        <a:t> ມອບຮັບ</a:t>
                      </a:r>
                      <a:endParaRPr lang="en-US" sz="16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lo-LA" sz="1600" dirty="0" smtClean="0">
                          <a:latin typeface="Saysettha OT" pitchFamily="34" charset="-34"/>
                          <a:cs typeface="Saysettha OT" pitchFamily="34" charset="-34"/>
                        </a:rPr>
                        <a:t>ລາຍເຊັນ</a:t>
                      </a:r>
                      <a:endParaRPr lang="en-US" sz="16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sz="16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</a:tr>
              <a:tr h="340383">
                <a:tc vMerge="1"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o-LA" sz="1600" dirty="0" smtClean="0">
                          <a:latin typeface="Saysettha OT" pitchFamily="34" charset="-34"/>
                          <a:cs typeface="Saysettha OT" pitchFamily="34" charset="-34"/>
                        </a:rPr>
                        <a:t>ຜູມອບ</a:t>
                      </a:r>
                      <a:endParaRPr lang="en-US" sz="16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o-LA" sz="1600" dirty="0" smtClean="0">
                          <a:latin typeface="Saysettha OT" pitchFamily="34" charset="-34"/>
                          <a:cs typeface="Saysettha OT" pitchFamily="34" charset="-34"/>
                        </a:rPr>
                        <a:t>ຜູ້ຮັບ</a:t>
                      </a:r>
                      <a:endParaRPr lang="en-US" sz="16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 anchor="ctr"/>
                </a:tc>
              </a:tr>
              <a:tr h="340383"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</a:tr>
              <a:tr h="340383"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</a:tr>
              <a:tr h="340383"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</a:tr>
              <a:tr h="340383"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</a:tr>
              <a:tr h="340383"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</a:tr>
              <a:tr h="340383"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</a:tr>
              <a:tr h="340383"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</a:tr>
              <a:tr h="340383"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</a:tr>
              <a:tr h="340383"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</a:tr>
              <a:tr h="340383"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</a:tr>
              <a:tr h="340383"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</a:tr>
              <a:tr h="340383"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28596" y="928670"/>
            <a:ext cx="814393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o-LA" sz="1600" dirty="0" smtClean="0">
                <a:latin typeface="Saysettha OT" pitchFamily="34" charset="-34"/>
                <a:cs typeface="Saysettha OT" pitchFamily="34" charset="-34"/>
              </a:rPr>
              <a:t>ອົງການຮັບແຈ້ງຊັບສິນ.............................</a:t>
            </a:r>
          </a:p>
          <a:p>
            <a:endParaRPr lang="lo-LA" sz="1600" dirty="0" smtClean="0">
              <a:latin typeface="Saysettha OT" pitchFamily="34" charset="-34"/>
              <a:cs typeface="Saysettha OT" pitchFamily="34" charset="-34"/>
            </a:endParaRPr>
          </a:p>
          <a:p>
            <a:pPr algn="ctr"/>
            <a:r>
              <a:rPr lang="lo-LA" sz="1600" dirty="0" smtClean="0">
                <a:latin typeface="Saysettha OT" pitchFamily="34" charset="-34"/>
                <a:cs typeface="Saysettha OT" pitchFamily="34" charset="-34"/>
              </a:rPr>
              <a:t>ບົດບັນທຶກ</a:t>
            </a:r>
          </a:p>
          <a:p>
            <a:pPr algn="ctr"/>
            <a:r>
              <a:rPr lang="lo-LA" sz="1600" dirty="0" smtClean="0">
                <a:latin typeface="Saysettha OT" pitchFamily="34" charset="-34"/>
                <a:cs typeface="Saysettha OT" pitchFamily="34" charset="-34"/>
              </a:rPr>
              <a:t>ມອບ-ຮັບເອກະສານແຈ້ງຊັບສິນ ແລະ ລາຍຮັບ</a:t>
            </a:r>
            <a:endParaRPr lang="en-US" sz="1600" dirty="0">
              <a:latin typeface="Saysettha OT" pitchFamily="34" charset="-34"/>
              <a:cs typeface="Saysettha OT" pitchFamily="34" charset="-34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86116" y="2500306"/>
            <a:ext cx="24288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o-LA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ysettha OT" pitchFamily="34" charset="-34"/>
                <a:cs typeface="Saysettha OT" pitchFamily="34" charset="-34"/>
              </a:rPr>
              <a:t>ຂອບໃຈ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ysettha OT" pitchFamily="34" charset="-34"/>
              <a:cs typeface="Saysettha OT" pitchFamily="34" charset="-34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142844" y="571480"/>
          <a:ext cx="1214446" cy="1493520"/>
        </p:xfrm>
        <a:graphic>
          <a:graphicData uri="http://schemas.openxmlformats.org/drawingml/2006/table">
            <a:tbl>
              <a:tblPr/>
              <a:tblGrid>
                <a:gridCol w="1214446"/>
              </a:tblGrid>
              <a:tr h="1143008">
                <a:tc>
                  <a:txBody>
                    <a:bodyPr/>
                    <a:lstStyle/>
                    <a:p>
                      <a:pPr algn="ctr"/>
                      <a:endParaRPr lang="lo-LA" sz="1400" dirty="0" smtClean="0">
                        <a:latin typeface="Saysettha OT" pitchFamily="34" charset="-34"/>
                        <a:cs typeface="Saysettha OT" pitchFamily="34" charset="-34"/>
                      </a:endParaRPr>
                    </a:p>
                    <a:p>
                      <a:pPr algn="ctr"/>
                      <a:endParaRPr lang="lo-LA" sz="1400" dirty="0" smtClean="0">
                        <a:latin typeface="Saysettha OT" pitchFamily="34" charset="-34"/>
                        <a:cs typeface="Saysettha OT" pitchFamily="34" charset="-34"/>
                      </a:endParaRPr>
                    </a:p>
                    <a:p>
                      <a:pPr algn="ctr"/>
                      <a:r>
                        <a:rPr lang="lo-LA" sz="1400" dirty="0" smtClean="0">
                          <a:latin typeface="Saysettha OT" pitchFamily="34" charset="-34"/>
                          <a:cs typeface="Saysettha OT" pitchFamily="34" charset="-34"/>
                        </a:rPr>
                        <a:t>ຮູບຂະໜາດ3x4 ຊມ</a:t>
                      </a:r>
                      <a:endParaRPr lang="en-US" sz="1400" dirty="0" smtClean="0">
                        <a:latin typeface="Saysettha OT" pitchFamily="34" charset="-34"/>
                        <a:cs typeface="Saysettha OT" pitchFamily="34" charset="-34"/>
                      </a:endParaRPr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643042" y="214290"/>
            <a:ext cx="6215106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o-LA" dirty="0" smtClean="0">
                <a:latin typeface="Saysettha OT" pitchFamily="34" charset="-34"/>
                <a:cs typeface="Saysettha OT" pitchFamily="34" charset="-34"/>
              </a:rPr>
              <a:t>ສາທາລະນະລັດ ປະຊາທິປະໄຕ ປະຊາຊົນລາວ</a:t>
            </a:r>
          </a:p>
          <a:p>
            <a:pPr algn="ctr"/>
            <a:r>
              <a:rPr lang="lo-LA" dirty="0" smtClean="0">
                <a:latin typeface="Saysettha OT" pitchFamily="34" charset="-34"/>
                <a:cs typeface="Saysettha OT" pitchFamily="34" charset="-34"/>
              </a:rPr>
              <a:t>ສັນຕິພາບ ເອກະລາດ ປະຊາທິປະໄຕ ເອກະພາບ ວັດທະນະຖາວອນ</a:t>
            </a:r>
            <a:endParaRPr lang="en-US" dirty="0" smtClean="0">
              <a:latin typeface="Saysettha OT" pitchFamily="34" charset="-34"/>
              <a:cs typeface="Saysettha OT" pitchFamily="34" charset="-34"/>
            </a:endParaRPr>
          </a:p>
          <a:p>
            <a:pPr algn="ctr"/>
            <a:r>
              <a:rPr lang="lo-LA" dirty="0" smtClean="0">
                <a:latin typeface="Saysettha OT" pitchFamily="34" charset="-34"/>
                <a:cs typeface="Saysettha OT" pitchFamily="34" charset="-34"/>
              </a:rPr>
              <a:t>---====00000===---</a:t>
            </a:r>
          </a:p>
          <a:p>
            <a:pPr algn="ctr"/>
            <a:endParaRPr lang="lo-LA" dirty="0">
              <a:latin typeface="Saysettha OT" pitchFamily="34" charset="-34"/>
              <a:cs typeface="Saysettha OT" pitchFamily="34" charset="-34"/>
            </a:endParaRPr>
          </a:p>
          <a:p>
            <a:pPr algn="ctr"/>
            <a:r>
              <a:rPr lang="lo-LA" sz="2000" b="1" dirty="0" smtClean="0">
                <a:latin typeface="Saysettha OT" pitchFamily="34" charset="-34"/>
                <a:cs typeface="Saysettha OT" pitchFamily="34" charset="-34"/>
              </a:rPr>
              <a:t>ເອກະສານແຈ້ງຊັບສິນ ແລະ ລາຍຮັບ</a:t>
            </a:r>
            <a:endParaRPr lang="en-US" b="1" dirty="0">
              <a:latin typeface="Saysettha OT" pitchFamily="34" charset="-34"/>
              <a:cs typeface="Saysettha OT" pitchFamily="34" charset="-34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14282" y="2143116"/>
            <a:ext cx="857256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>
              <a:buAutoNum type="romanUcPeriod"/>
            </a:pPr>
            <a:r>
              <a:rPr lang="lo-LA" b="1" dirty="0" smtClean="0">
                <a:latin typeface="Saysettha OT" pitchFamily="34" charset="-34"/>
                <a:cs typeface="Saysettha OT" pitchFamily="34" charset="-34"/>
              </a:rPr>
              <a:t>ປະຫວັດຫຍໍ້:</a:t>
            </a:r>
          </a:p>
          <a:p>
            <a:pPr marL="400050" indent="-400050">
              <a:buAutoNum type="arabicPeriod"/>
            </a:pPr>
            <a:r>
              <a:rPr lang="lo-LA" sz="1600" dirty="0" smtClean="0">
                <a:latin typeface="Saysettha OT" pitchFamily="34" charset="-34"/>
                <a:cs typeface="Saysettha OT" pitchFamily="34" charset="-34"/>
              </a:rPr>
              <a:t>ປະຫວັດຂອງຜູ້ແຈ້ງຊັບສິນ ແລະ ລາຍຮັບ:</a:t>
            </a:r>
          </a:p>
          <a:p>
            <a:pPr marL="400050" indent="-400050">
              <a:buFontTx/>
              <a:buChar char="-"/>
            </a:pPr>
            <a:r>
              <a:rPr lang="lo-LA" sz="1600" dirty="0" smtClean="0">
                <a:latin typeface="Saysettha OT" pitchFamily="34" charset="-34"/>
                <a:cs typeface="Saysettha OT" pitchFamily="34" charset="-34"/>
              </a:rPr>
              <a:t>ຊື່ ແລະ ນາມສະກຸນ ....</a:t>
            </a:r>
            <a:r>
              <a:rPr lang="lo-LA" sz="1600" b="1" i="1" dirty="0" smtClean="0">
                <a:latin typeface="Saysettha OT" pitchFamily="34" charset="-34"/>
                <a:cs typeface="Saysettha OT" pitchFamily="34" charset="-34"/>
              </a:rPr>
              <a:t>ທ້າວ ຈັນ ພັນກ້າ.</a:t>
            </a:r>
            <a:r>
              <a:rPr lang="lo-LA" sz="1600" dirty="0" smtClean="0">
                <a:latin typeface="Saysettha OT" pitchFamily="34" charset="-34"/>
                <a:cs typeface="Saysettha OT" pitchFamily="34" charset="-34"/>
              </a:rPr>
              <a:t>......................ວັນ,ເດືອນ,ປີເກີດ</a:t>
            </a:r>
            <a:r>
              <a:rPr lang="lo-LA" sz="1600" b="1" i="1" dirty="0" smtClean="0">
                <a:latin typeface="Saysettha OT" pitchFamily="34" charset="-34"/>
                <a:cs typeface="Saysettha OT" pitchFamily="34" charset="-34"/>
              </a:rPr>
              <a:t>......01/01/1961............</a:t>
            </a:r>
          </a:p>
          <a:p>
            <a:pPr marL="400050" indent="-400050">
              <a:buFontTx/>
              <a:buChar char="-"/>
            </a:pPr>
            <a:r>
              <a:rPr lang="lo-LA" sz="1600" dirty="0" smtClean="0">
                <a:latin typeface="Saysettha OT" pitchFamily="34" charset="-34"/>
                <a:cs typeface="Saysettha OT" pitchFamily="34" charset="-34"/>
              </a:rPr>
              <a:t>ບ້ານເກີດ.....</a:t>
            </a:r>
            <a:r>
              <a:rPr lang="lo-LA" sz="1600" b="1" i="1" dirty="0" smtClean="0">
                <a:latin typeface="Saysettha OT" pitchFamily="34" charset="-34"/>
                <a:cs typeface="Saysettha OT" pitchFamily="34" charset="-34"/>
              </a:rPr>
              <a:t>ຖິນ</a:t>
            </a:r>
            <a:r>
              <a:rPr lang="lo-LA" sz="1600" dirty="0" smtClean="0">
                <a:latin typeface="Saysettha OT" pitchFamily="34" charset="-34"/>
                <a:cs typeface="Saysettha OT" pitchFamily="34" charset="-34"/>
              </a:rPr>
              <a:t>.....................ເມືອງ...</a:t>
            </a:r>
            <a:r>
              <a:rPr lang="lo-LA" sz="1600" b="1" i="1" dirty="0" smtClean="0">
                <a:latin typeface="Saysettha OT" pitchFamily="34" charset="-34"/>
                <a:cs typeface="Saysettha OT" pitchFamily="34" charset="-34"/>
              </a:rPr>
              <a:t>ໄຊຍະບູລີ</a:t>
            </a:r>
            <a:r>
              <a:rPr lang="lo-LA" sz="1600" dirty="0" smtClean="0">
                <a:latin typeface="Saysettha OT" pitchFamily="34" charset="-34"/>
                <a:cs typeface="Saysettha OT" pitchFamily="34" charset="-34"/>
              </a:rPr>
              <a:t>.....ແຂວງ..</a:t>
            </a:r>
            <a:r>
              <a:rPr lang="lo-LA" sz="1600" b="1" i="1" dirty="0" smtClean="0">
                <a:latin typeface="Saysettha OT" pitchFamily="34" charset="-34"/>
                <a:cs typeface="Saysettha OT" pitchFamily="34" charset="-34"/>
              </a:rPr>
              <a:t>ໄຊຍະບູລີ.................................</a:t>
            </a:r>
          </a:p>
          <a:p>
            <a:pPr marL="400050" indent="-400050">
              <a:buFontTx/>
              <a:buChar char="-"/>
            </a:pPr>
            <a:r>
              <a:rPr lang="lo-LA" sz="1600" dirty="0" smtClean="0">
                <a:latin typeface="Saysettha OT" pitchFamily="34" charset="-34"/>
                <a:cs typeface="Saysettha OT" pitchFamily="34" charset="-34"/>
              </a:rPr>
              <a:t>ບ້ານຢູ່ປະຈຸບັນ</a:t>
            </a:r>
            <a:r>
              <a:rPr lang="lo-LA" sz="1600" b="1" i="1" dirty="0" smtClean="0">
                <a:latin typeface="Saysettha OT" pitchFamily="34" charset="-34"/>
                <a:cs typeface="Saysettha OT" pitchFamily="34" charset="-34"/>
              </a:rPr>
              <a:t>....ຫາດຊາຍຂາວ.</a:t>
            </a:r>
            <a:r>
              <a:rPr lang="lo-LA" sz="1600" dirty="0" smtClean="0">
                <a:latin typeface="Saysettha OT" pitchFamily="34" charset="-34"/>
                <a:cs typeface="Saysettha OT" pitchFamily="34" charset="-34"/>
              </a:rPr>
              <a:t>...ເມືອງ...</a:t>
            </a:r>
            <a:r>
              <a:rPr lang="lo-LA" sz="1600" b="1" i="1" dirty="0" smtClean="0">
                <a:latin typeface="Saysettha OT" pitchFamily="34" charset="-34"/>
                <a:cs typeface="Saysettha OT" pitchFamily="34" charset="-34"/>
              </a:rPr>
              <a:t>ຫາດຊາຍຟອງ....</a:t>
            </a:r>
            <a:r>
              <a:rPr lang="lo-LA" sz="1600" dirty="0" smtClean="0">
                <a:latin typeface="Saysettha OT" pitchFamily="34" charset="-34"/>
                <a:cs typeface="Saysettha OT" pitchFamily="34" charset="-34"/>
              </a:rPr>
              <a:t>ແຂວງ.....</a:t>
            </a:r>
            <a:r>
              <a:rPr lang="lo-LA" sz="1600" b="1" i="1" dirty="0" smtClean="0">
                <a:latin typeface="Saysettha OT" pitchFamily="34" charset="-34"/>
                <a:cs typeface="Saysettha OT" pitchFamily="34" charset="-34"/>
              </a:rPr>
              <a:t>ນະຄອນຫຼວງວຽງຈັນ</a:t>
            </a:r>
            <a:r>
              <a:rPr lang="lo-LA" sz="1600" dirty="0" smtClean="0">
                <a:latin typeface="Saysettha OT" pitchFamily="34" charset="-34"/>
                <a:cs typeface="Saysettha OT" pitchFamily="34" charset="-34"/>
              </a:rPr>
              <a:t>............</a:t>
            </a:r>
          </a:p>
          <a:p>
            <a:pPr marL="400050" indent="-400050">
              <a:buFontTx/>
              <a:buChar char="-"/>
            </a:pPr>
            <a:r>
              <a:rPr lang="lo-LA" sz="1600" dirty="0" smtClean="0">
                <a:latin typeface="Saysettha OT" pitchFamily="34" charset="-34"/>
                <a:cs typeface="Saysettha OT" pitchFamily="34" charset="-34"/>
              </a:rPr>
              <a:t>ວັນ,ເດືອນ,ປີເຂົ້າສັງກັດລັດ....</a:t>
            </a:r>
            <a:r>
              <a:rPr lang="lo-LA" sz="1600" b="1" i="1" dirty="0" smtClean="0">
                <a:latin typeface="Saysettha OT" pitchFamily="34" charset="-34"/>
                <a:cs typeface="Saysettha OT" pitchFamily="34" charset="-34"/>
              </a:rPr>
              <a:t>1/1/1992</a:t>
            </a:r>
            <a:r>
              <a:rPr lang="lo-LA" sz="1600" dirty="0" smtClean="0">
                <a:latin typeface="Saysettha OT" pitchFamily="34" charset="-34"/>
                <a:cs typeface="Saysettha OT" pitchFamily="34" charset="-34"/>
              </a:rPr>
              <a:t>...ວັນ,ເດືອນ,ປີເຂົ້າທະຫານຫຼືຕຳຫຼວດ...............................</a:t>
            </a:r>
          </a:p>
          <a:p>
            <a:pPr marL="400050" indent="-400050">
              <a:buFontTx/>
              <a:buChar char="-"/>
            </a:pPr>
            <a:r>
              <a:rPr lang="lo-LA" sz="1600" dirty="0" smtClean="0">
                <a:latin typeface="Saysettha OT" pitchFamily="34" charset="-34"/>
                <a:cs typeface="Saysettha OT" pitchFamily="34" charset="-34"/>
              </a:rPr>
              <a:t>ຕຳແໜ່ງພັດ.........................</a:t>
            </a:r>
            <a:r>
              <a:rPr lang="lo-LA" sz="1600" b="1" i="1" dirty="0" smtClean="0">
                <a:latin typeface="Saysettha OT" pitchFamily="34" charset="-34"/>
                <a:cs typeface="Saysettha OT" pitchFamily="34" charset="-34"/>
              </a:rPr>
              <a:t>ສະມາຊິກພັກ..............</a:t>
            </a:r>
            <a:r>
              <a:rPr lang="lo-LA" sz="1600" dirty="0" smtClean="0">
                <a:latin typeface="Saysettha OT" pitchFamily="34" charset="-34"/>
                <a:cs typeface="Saysettha OT" pitchFamily="34" charset="-34"/>
              </a:rPr>
              <a:t>ຕຳແໜ່ງລັດ........</a:t>
            </a:r>
            <a:r>
              <a:rPr lang="lo-LA" sz="1600" b="1" i="1" dirty="0" smtClean="0">
                <a:latin typeface="Saysettha OT" pitchFamily="34" charset="-34"/>
                <a:cs typeface="Saysettha OT" pitchFamily="34" charset="-34"/>
              </a:rPr>
              <a:t>ຫົວໜ້າພະແນກ</a:t>
            </a:r>
            <a:r>
              <a:rPr lang="lo-LA" sz="1600" dirty="0" smtClean="0">
                <a:latin typeface="Saysettha OT" pitchFamily="34" charset="-34"/>
                <a:cs typeface="Saysettha OT" pitchFamily="34" charset="-34"/>
              </a:rPr>
              <a:t>...........</a:t>
            </a:r>
          </a:p>
          <a:p>
            <a:pPr marL="400050" indent="-400050">
              <a:buFontTx/>
              <a:buChar char="-"/>
            </a:pPr>
            <a:r>
              <a:rPr lang="lo-LA" sz="1600" dirty="0" smtClean="0">
                <a:latin typeface="Saysettha OT" pitchFamily="34" charset="-34"/>
                <a:cs typeface="Saysettha OT" pitchFamily="34" charset="-34"/>
              </a:rPr>
              <a:t>ຊັ້ນນາຍທະຫານຫຼືຕຳຫຼວດ............ກົມກອງທີ່ຕົນສັງກັດປະຈຸບັນ....</a:t>
            </a:r>
            <a:r>
              <a:rPr lang="lo-LA" sz="1600" b="1" i="1" dirty="0" smtClean="0">
                <a:latin typeface="Saysettha OT" pitchFamily="34" charset="-34"/>
                <a:cs typeface="Saysettha OT" pitchFamily="34" charset="-34"/>
              </a:rPr>
              <a:t>ກົມກວດກາຕ້ານການສໍ້ລາດບັງຫຼວງ.</a:t>
            </a:r>
          </a:p>
          <a:p>
            <a:pPr marL="400050" indent="-400050">
              <a:buFontTx/>
              <a:buChar char="-"/>
            </a:pPr>
            <a:endParaRPr lang="lo-LA" sz="1600" dirty="0" smtClean="0">
              <a:latin typeface="Saysettha OT" pitchFamily="34" charset="-34"/>
              <a:cs typeface="Saysettha OT" pitchFamily="34" charset="-34"/>
            </a:endParaRPr>
          </a:p>
          <a:p>
            <a:pPr marL="400050" indent="-400050"/>
            <a:r>
              <a:rPr lang="lo-LA" b="1" dirty="0" smtClean="0">
                <a:latin typeface="Saysettha OT" pitchFamily="34" charset="-34"/>
                <a:cs typeface="Saysettha OT" pitchFamily="34" charset="-34"/>
              </a:rPr>
              <a:t>2. ການພົວພັນໃນຄອບຄົວຂອງຜູ້ແຈ້ງຊັບສິນ ແລະ ລາຍຮັບ</a:t>
            </a:r>
            <a:r>
              <a:rPr lang="lo-LA" dirty="0" smtClean="0">
                <a:latin typeface="Saysettha OT" pitchFamily="34" charset="-34"/>
                <a:cs typeface="Saysettha OT" pitchFamily="34" charset="-34"/>
              </a:rPr>
              <a:t>:</a:t>
            </a:r>
          </a:p>
          <a:p>
            <a:pPr marL="400050" indent="-400050"/>
            <a:r>
              <a:rPr lang="lo-LA" sz="1600" dirty="0" smtClean="0">
                <a:latin typeface="Saysettha OT" pitchFamily="34" charset="-34"/>
                <a:cs typeface="Saysettha OT" pitchFamily="34" charset="-34"/>
              </a:rPr>
              <a:t>2.1. ຊື່ ແລະ ນາມສະກຸນ ( ຜົວ ຫຼື ເມຍ </a:t>
            </a:r>
            <a:r>
              <a:rPr lang="lo-LA" sz="1600" b="1" i="1" dirty="0" smtClean="0">
                <a:latin typeface="Saysettha OT" pitchFamily="34" charset="-34"/>
                <a:cs typeface="Saysettha OT" pitchFamily="34" charset="-34"/>
              </a:rPr>
              <a:t>)........ນາງ ວອນ ພັນກ້າ.....</a:t>
            </a:r>
            <a:r>
              <a:rPr lang="lo-LA" sz="1600" dirty="0" smtClean="0">
                <a:latin typeface="Saysettha OT" pitchFamily="34" charset="-34"/>
                <a:cs typeface="Saysettha OT" pitchFamily="34" charset="-34"/>
              </a:rPr>
              <a:t>ວັນ,ເດືອນ,ປີເກີດ</a:t>
            </a:r>
            <a:r>
              <a:rPr lang="lo-LA" sz="1600" b="1" i="1" dirty="0" smtClean="0">
                <a:latin typeface="Saysettha OT" pitchFamily="34" charset="-34"/>
                <a:cs typeface="Saysettha OT" pitchFamily="34" charset="-34"/>
              </a:rPr>
              <a:t>....9/11/1970...</a:t>
            </a:r>
          </a:p>
          <a:p>
            <a:pPr marL="400050" indent="-400050"/>
            <a:r>
              <a:rPr lang="lo-LA" sz="1600" dirty="0" smtClean="0">
                <a:latin typeface="Saysettha OT" pitchFamily="34" charset="-34"/>
                <a:cs typeface="Saysettha OT" pitchFamily="34" charset="-34"/>
              </a:rPr>
              <a:t>-   ບ້ານເກີດ</a:t>
            </a:r>
            <a:r>
              <a:rPr lang="lo-LA" sz="1600" b="1" i="1" dirty="0" smtClean="0">
                <a:latin typeface="Saysettha OT" pitchFamily="34" charset="-34"/>
                <a:cs typeface="Saysettha OT" pitchFamily="34" charset="-34"/>
              </a:rPr>
              <a:t>...ເຈງ.....</a:t>
            </a:r>
            <a:r>
              <a:rPr lang="lo-LA" sz="1600" dirty="0" smtClean="0">
                <a:latin typeface="Saysettha OT" pitchFamily="34" charset="-34"/>
                <a:cs typeface="Saysettha OT" pitchFamily="34" charset="-34"/>
              </a:rPr>
              <a:t>ເມືອງ</a:t>
            </a:r>
            <a:r>
              <a:rPr lang="lo-LA" sz="1600" b="1" i="1" dirty="0" smtClean="0">
                <a:latin typeface="Saysettha OT" pitchFamily="34" charset="-34"/>
                <a:cs typeface="Saysettha OT" pitchFamily="34" charset="-34"/>
              </a:rPr>
              <a:t>.......ໄຊ.......</a:t>
            </a:r>
            <a:r>
              <a:rPr lang="lo-LA" sz="1600" dirty="0" smtClean="0">
                <a:latin typeface="Saysettha OT" pitchFamily="34" charset="-34"/>
                <a:cs typeface="Saysettha OT" pitchFamily="34" charset="-34"/>
              </a:rPr>
              <a:t>ແຂວງ</a:t>
            </a:r>
            <a:r>
              <a:rPr lang="lo-LA" sz="1600" b="1" i="1" dirty="0" smtClean="0">
                <a:latin typeface="Saysettha OT" pitchFamily="34" charset="-34"/>
                <a:cs typeface="Saysettha OT" pitchFamily="34" charset="-34"/>
              </a:rPr>
              <a:t>........ອຸດົມໄຊ............................</a:t>
            </a:r>
          </a:p>
          <a:p>
            <a:pPr marL="400050" indent="-400050"/>
            <a:r>
              <a:rPr lang="lo-LA" sz="1600" dirty="0" smtClean="0">
                <a:latin typeface="Saysettha OT" pitchFamily="34" charset="-34"/>
                <a:cs typeface="Saysettha OT" pitchFamily="34" charset="-34"/>
              </a:rPr>
              <a:t>-   ບ້ານຢູ່ປະຈຸບັນ</a:t>
            </a:r>
            <a:r>
              <a:rPr lang="lo-LA" sz="1600" b="1" i="1" dirty="0" smtClean="0">
                <a:latin typeface="Saysettha OT" pitchFamily="34" charset="-34"/>
                <a:cs typeface="Saysettha OT" pitchFamily="34" charset="-34"/>
              </a:rPr>
              <a:t>......ຫາດຊາຍຂາວ....</a:t>
            </a:r>
            <a:r>
              <a:rPr lang="lo-LA" sz="1600" dirty="0" smtClean="0">
                <a:latin typeface="Saysettha OT" pitchFamily="34" charset="-34"/>
                <a:cs typeface="Saysettha OT" pitchFamily="34" charset="-34"/>
              </a:rPr>
              <a:t>ເມືອງ</a:t>
            </a:r>
            <a:r>
              <a:rPr lang="lo-LA" sz="1600" b="1" i="1" dirty="0" smtClean="0">
                <a:latin typeface="Saysettha OT" pitchFamily="34" charset="-34"/>
                <a:cs typeface="Saysettha OT" pitchFamily="34" charset="-34"/>
              </a:rPr>
              <a:t>...ຫາດຊາຍຟອງ..........</a:t>
            </a:r>
            <a:r>
              <a:rPr lang="lo-LA" sz="1600" dirty="0" smtClean="0">
                <a:latin typeface="Saysettha OT" pitchFamily="34" charset="-34"/>
                <a:cs typeface="Saysettha OT" pitchFamily="34" charset="-34"/>
              </a:rPr>
              <a:t>ແຂວງ</a:t>
            </a:r>
            <a:r>
              <a:rPr lang="lo-LA" sz="1600" b="1" i="1" dirty="0" smtClean="0">
                <a:latin typeface="Saysettha OT" pitchFamily="34" charset="-34"/>
                <a:cs typeface="Saysettha OT" pitchFamily="34" charset="-34"/>
              </a:rPr>
              <a:t>.....ນະຄອນຫຼວງວຽງຈັນ......</a:t>
            </a:r>
          </a:p>
          <a:p>
            <a:pPr marL="400050" indent="-400050">
              <a:buFontTx/>
              <a:buChar char="-"/>
            </a:pPr>
            <a:r>
              <a:rPr lang="lo-LA" sz="1600" dirty="0" smtClean="0">
                <a:latin typeface="Saysettha OT" pitchFamily="34" charset="-34"/>
                <a:cs typeface="Saysettha OT" pitchFamily="34" charset="-34"/>
              </a:rPr>
              <a:t>ອາຊີບປະຈຸບັນ...ຄ້າຂາຍ....... ວັນ,ເດືອນ,ປີເຂົ້າສັງກັດລັດ............................. </a:t>
            </a:r>
          </a:p>
          <a:p>
            <a:pPr marL="400050" indent="-400050">
              <a:buFontTx/>
              <a:buChar char="-"/>
            </a:pPr>
            <a:r>
              <a:rPr lang="lo-LA" sz="1600" dirty="0" smtClean="0">
                <a:latin typeface="Saysettha OT" pitchFamily="34" charset="-34"/>
                <a:cs typeface="Saysettha OT" pitchFamily="34" charset="-34"/>
              </a:rPr>
              <a:t>ຕຳແໜ່ງພັດ...................................................ຕຳແໜ່ງລັດ........................................................</a:t>
            </a:r>
          </a:p>
          <a:p>
            <a:pPr marL="400050" indent="-400050"/>
            <a:r>
              <a:rPr lang="lo-LA" sz="1600" dirty="0" smtClean="0">
                <a:latin typeface="Saysettha OT" pitchFamily="34" charset="-34"/>
                <a:cs typeface="Saysettha OT" pitchFamily="34" charset="-34"/>
              </a:rPr>
              <a:t>-   ຊັ້ນນາຍທະຫານຫຼືຕຳຫຼວດ..................................ກົມກອງທີ່ຕົນສັງກັດປະຈຸບັນ..............................</a:t>
            </a:r>
          </a:p>
          <a:p>
            <a:pPr marL="400050" indent="-400050">
              <a:buFontTx/>
              <a:buChar char="-"/>
            </a:pPr>
            <a:endParaRPr lang="en-US" sz="1600" dirty="0">
              <a:latin typeface="Saysettha OT" pitchFamily="34" charset="-34"/>
              <a:cs typeface="Saysettha OT" pitchFamily="34" charset="-34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0"/>
            <a:ext cx="8572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o-LA" b="1" dirty="0" smtClean="0"/>
              <a:t>2.2. </a:t>
            </a:r>
            <a:r>
              <a:rPr lang="lo-LA" b="1" dirty="0" smtClean="0">
                <a:latin typeface="Saysettha OT" pitchFamily="34" charset="-34"/>
                <a:cs typeface="Saysettha OT" pitchFamily="34" charset="-34"/>
              </a:rPr>
              <a:t>ລູກ ແລະ ບຸກຄົນອື່ນທີ່ຢູ່ໃນການຄຸ້ມຄອງໂດຍກົງຂອງຜູ້ແຈ້ງຊັບສິນ ແລະ ລາຍຮັບ</a:t>
            </a:r>
            <a:endParaRPr lang="en-US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0" y="500042"/>
          <a:ext cx="9144000" cy="56103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1472"/>
                <a:gridCol w="1331575"/>
                <a:gridCol w="1010091"/>
                <a:gridCol w="934411"/>
                <a:gridCol w="1054243"/>
                <a:gridCol w="1054243"/>
                <a:gridCol w="1116295"/>
                <a:gridCol w="1000132"/>
                <a:gridCol w="1071538"/>
              </a:tblGrid>
              <a:tr h="571504">
                <a:tc rowSpan="2">
                  <a:txBody>
                    <a:bodyPr/>
                    <a:lstStyle/>
                    <a:p>
                      <a:pPr algn="ctr"/>
                      <a:r>
                        <a:rPr lang="lo-LA" sz="1600" b="1" dirty="0" smtClean="0">
                          <a:latin typeface="Saysettha OT" pitchFamily="34" charset="-34"/>
                          <a:cs typeface="Saysettha OT" pitchFamily="34" charset="-34"/>
                        </a:rPr>
                        <a:t>ລ/ດ</a:t>
                      </a:r>
                      <a:endParaRPr lang="en-US" sz="1600" b="1" dirty="0">
                        <a:latin typeface="Saysettha OT" pitchFamily="34" charset="-34"/>
                        <a:cs typeface="Saysettha OT" pitchFamily="34" charset="-34"/>
                      </a:endParaRPr>
                    </a:p>
                    <a:p>
                      <a:endParaRPr lang="en-US" sz="1600" b="1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lo-LA" sz="1600" b="1" dirty="0" smtClean="0">
                          <a:latin typeface="Saysettha OT" pitchFamily="34" charset="-34"/>
                          <a:cs typeface="Saysettha OT" pitchFamily="34" charset="-34"/>
                        </a:rPr>
                        <a:t>ຊື່ ແລະ ນາມສະກຸນ</a:t>
                      </a:r>
                      <a:endParaRPr lang="en-US" sz="1600" b="1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lo-LA" sz="1600" b="1" dirty="0" smtClean="0">
                          <a:latin typeface="Saysettha OT" pitchFamily="34" charset="-34"/>
                          <a:cs typeface="Saysettha OT" pitchFamily="34" charset="-34"/>
                        </a:rPr>
                        <a:t>ສາຍກ່ຽວພັນ</a:t>
                      </a:r>
                      <a:endParaRPr lang="en-US" sz="1600" b="1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lo-LA" sz="1400" b="1" dirty="0" smtClean="0">
                          <a:latin typeface="Saysettha OT" pitchFamily="34" charset="-34"/>
                          <a:cs typeface="Saysettha OT" pitchFamily="34" charset="-34"/>
                        </a:rPr>
                        <a:t>ວັນ,ເດືອນປີ,ເກີດ</a:t>
                      </a:r>
                      <a:endParaRPr lang="en-US" sz="1400" b="1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lo-LA" sz="1600" b="1" dirty="0" smtClean="0">
                          <a:latin typeface="Saysettha OT" pitchFamily="34" charset="-34"/>
                          <a:cs typeface="Saysettha OT" pitchFamily="34" charset="-34"/>
                        </a:rPr>
                        <a:t>ທີ່ຢູ່ປະຈຸບັນ</a:t>
                      </a:r>
                      <a:endParaRPr lang="en-US" sz="1600" b="1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lo-LA" sz="1600" b="1" dirty="0" smtClean="0">
                          <a:latin typeface="Saysettha OT" pitchFamily="34" charset="-34"/>
                          <a:cs typeface="Saysettha OT" pitchFamily="34" charset="-34"/>
                        </a:rPr>
                        <a:t>ອາຊີບປະຈຸບັນ</a:t>
                      </a:r>
                      <a:endParaRPr lang="en-US" sz="1600" b="1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lo-LA" sz="1400" b="1" dirty="0" smtClean="0">
                          <a:latin typeface="Saysettha OT" pitchFamily="34" charset="-34"/>
                          <a:cs typeface="Saysettha OT" pitchFamily="34" charset="-34"/>
                        </a:rPr>
                        <a:t>ໜ້າທີ່ຮັບຜິດຊອບ</a:t>
                      </a:r>
                      <a:endParaRPr lang="en-US" sz="1400" b="1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</a:tr>
              <a:tr h="361590">
                <a:tc vMerge="1">
                  <a:txBody>
                    <a:bodyPr/>
                    <a:lstStyle/>
                    <a:p>
                      <a:endParaRPr lang="en-US" sz="16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o-LA" sz="1600" b="1" dirty="0" smtClean="0">
                          <a:latin typeface="Saysettha OT" pitchFamily="34" charset="-34"/>
                          <a:cs typeface="Saysettha OT" pitchFamily="34" charset="-34"/>
                        </a:rPr>
                        <a:t>ບ້ານ</a:t>
                      </a:r>
                      <a:endParaRPr lang="en-US" sz="1600" b="1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o-LA" sz="1600" b="1" dirty="0" smtClean="0">
                          <a:latin typeface="Saysettha OT" pitchFamily="34" charset="-34"/>
                          <a:cs typeface="Saysettha OT" pitchFamily="34" charset="-34"/>
                        </a:rPr>
                        <a:t>ເມືອງ</a:t>
                      </a:r>
                      <a:endParaRPr lang="en-US" sz="1600" b="1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o-LA" sz="1600" b="1" dirty="0" smtClean="0">
                          <a:latin typeface="Saysettha OT" pitchFamily="34" charset="-34"/>
                          <a:cs typeface="Saysettha OT" pitchFamily="34" charset="-34"/>
                        </a:rPr>
                        <a:t>ແຂວງ</a:t>
                      </a:r>
                      <a:endParaRPr lang="en-US" sz="1600" b="1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</a:tr>
              <a:tr h="36159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Saysettha OT" pitchFamily="34" charset="-34"/>
                          <a:cs typeface="Saysettha OT" pitchFamily="34" charset="-34"/>
                        </a:rPr>
                        <a:t>1</a:t>
                      </a:r>
                      <a:endParaRPr lang="en-US" sz="14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i="1" dirty="0" smtClean="0">
                        <a:latin typeface="Saysettha OT" pitchFamily="34" charset="-34"/>
                        <a:cs typeface="Saysettha OT" pitchFamily="34" charset="-34"/>
                      </a:endParaRPr>
                    </a:p>
                    <a:p>
                      <a:r>
                        <a:rPr lang="lo-LA" sz="1400" b="0" i="1" dirty="0" smtClean="0">
                          <a:latin typeface="Saysettha OT" pitchFamily="34" charset="-34"/>
                          <a:cs typeface="Saysettha OT" pitchFamily="34" charset="-34"/>
                        </a:rPr>
                        <a:t>ທ.ໄພ ພັນກ້າ</a:t>
                      </a:r>
                      <a:endParaRPr lang="en-US" sz="1400" b="0" i="1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i="1" dirty="0" smtClean="0">
                        <a:latin typeface="Saysettha OT" pitchFamily="34" charset="-34"/>
                        <a:cs typeface="Saysettha OT" pitchFamily="34" charset="-34"/>
                      </a:endParaRPr>
                    </a:p>
                    <a:p>
                      <a:r>
                        <a:rPr lang="lo-LA" sz="1400" b="0" i="1" dirty="0" smtClean="0">
                          <a:latin typeface="Saysettha OT" pitchFamily="34" charset="-34"/>
                          <a:cs typeface="Saysettha OT" pitchFamily="34" charset="-34"/>
                        </a:rPr>
                        <a:t>ລູກຊາຍ</a:t>
                      </a:r>
                      <a:endParaRPr lang="en-US" sz="1400" b="0" i="1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i="1" dirty="0" smtClean="0">
                        <a:latin typeface="Saysettha OT" pitchFamily="34" charset="-34"/>
                        <a:cs typeface="Saysettha OT" pitchFamily="34" charset="-34"/>
                      </a:endParaRPr>
                    </a:p>
                    <a:p>
                      <a:r>
                        <a:rPr lang="lo-LA" sz="1400" b="0" i="1" dirty="0" smtClean="0">
                          <a:latin typeface="Saysettha OT" pitchFamily="34" charset="-34"/>
                          <a:cs typeface="Saysettha OT" pitchFamily="34" charset="-34"/>
                        </a:rPr>
                        <a:t>5/5/1998</a:t>
                      </a:r>
                      <a:endParaRPr lang="en-US" sz="1400" b="0" i="1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o-LA" sz="1400" b="0" i="1" dirty="0" smtClean="0">
                          <a:latin typeface="Saysettha OT" pitchFamily="34" charset="-34"/>
                          <a:cs typeface="Saysettha OT" pitchFamily="34" charset="-34"/>
                        </a:rPr>
                        <a:t>ຫາດຊາຍຂາວ</a:t>
                      </a:r>
                      <a:endParaRPr lang="en-US" sz="1400" b="0" i="1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i="1" dirty="0" smtClean="0">
                        <a:latin typeface="Saysettha OT" pitchFamily="34" charset="-34"/>
                        <a:cs typeface="Saysettha OT" pitchFamily="34" charset="-34"/>
                      </a:endParaRPr>
                    </a:p>
                    <a:p>
                      <a:r>
                        <a:rPr lang="lo-LA" sz="1400" b="0" i="1" dirty="0" smtClean="0">
                          <a:latin typeface="Saysettha OT" pitchFamily="34" charset="-34"/>
                          <a:cs typeface="Saysettha OT" pitchFamily="34" charset="-34"/>
                        </a:rPr>
                        <a:t>ຫາດຊາຟອງ</a:t>
                      </a:r>
                      <a:endParaRPr lang="en-US" sz="1400" b="0" i="1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o-LA" sz="1400" b="0" i="1" dirty="0" smtClean="0">
                          <a:latin typeface="Saysettha OT" pitchFamily="34" charset="-34"/>
                          <a:cs typeface="Saysettha OT" pitchFamily="34" charset="-34"/>
                        </a:rPr>
                        <a:t>ນະຄອນຫຼວງວຽງຈັນ</a:t>
                      </a:r>
                      <a:endParaRPr lang="en-US" sz="1400" b="0" i="1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i="1" dirty="0" smtClean="0">
                        <a:latin typeface="Saysettha OT" pitchFamily="34" charset="-34"/>
                        <a:cs typeface="Saysettha OT" pitchFamily="34" charset="-34"/>
                      </a:endParaRPr>
                    </a:p>
                    <a:p>
                      <a:r>
                        <a:rPr lang="lo-LA" sz="1400" b="0" i="1" dirty="0" smtClean="0">
                          <a:latin typeface="Saysettha OT" pitchFamily="34" charset="-34"/>
                          <a:cs typeface="Saysettha OT" pitchFamily="34" charset="-34"/>
                        </a:rPr>
                        <a:t>ນັກຮຽນ</a:t>
                      </a:r>
                      <a:endParaRPr lang="en-US" sz="1400" b="0" i="1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</a:tr>
              <a:tr h="47757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Saysettha OT" pitchFamily="34" charset="-34"/>
                          <a:cs typeface="Saysettha OT" pitchFamily="34" charset="-34"/>
                        </a:rPr>
                        <a:t>2</a:t>
                      </a:r>
                      <a:endParaRPr lang="en-US" sz="14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i="1" dirty="0" smtClean="0">
                        <a:latin typeface="Saysettha OT" pitchFamily="34" charset="-34"/>
                        <a:cs typeface="Saysettha OT" pitchFamily="34" charset="-34"/>
                      </a:endParaRPr>
                    </a:p>
                    <a:p>
                      <a:r>
                        <a:rPr lang="lo-LA" sz="1400" b="0" i="1" dirty="0" smtClean="0">
                          <a:latin typeface="Saysettha OT" pitchFamily="34" charset="-34"/>
                          <a:cs typeface="Saysettha OT" pitchFamily="34" charset="-34"/>
                        </a:rPr>
                        <a:t>ນ.</a:t>
                      </a:r>
                      <a:r>
                        <a:rPr lang="lo-LA" sz="1400" b="0" i="1" baseline="0" dirty="0" smtClean="0">
                          <a:latin typeface="Saysettha OT" pitchFamily="34" charset="-34"/>
                          <a:cs typeface="Saysettha OT" pitchFamily="34" charset="-34"/>
                        </a:rPr>
                        <a:t> ດວງ ພັນກ້າ</a:t>
                      </a:r>
                      <a:endParaRPr lang="en-US" sz="1400" b="0" i="1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i="1" dirty="0" smtClean="0">
                        <a:latin typeface="Saysettha OT" pitchFamily="34" charset="-34"/>
                        <a:cs typeface="Saysettha OT" pitchFamily="34" charset="-34"/>
                      </a:endParaRPr>
                    </a:p>
                    <a:p>
                      <a:r>
                        <a:rPr lang="lo-LA" sz="1400" b="0" i="1" dirty="0" smtClean="0">
                          <a:latin typeface="Saysettha OT" pitchFamily="34" charset="-34"/>
                          <a:cs typeface="Saysettha OT" pitchFamily="34" charset="-34"/>
                        </a:rPr>
                        <a:t>ລູກສາວ</a:t>
                      </a:r>
                      <a:endParaRPr lang="en-US" sz="1400" b="0" i="1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i="1" dirty="0" smtClean="0">
                        <a:latin typeface="Saysettha OT" pitchFamily="34" charset="-34"/>
                        <a:cs typeface="Saysettha OT" pitchFamily="34" charset="-34"/>
                      </a:endParaRPr>
                    </a:p>
                    <a:p>
                      <a:r>
                        <a:rPr lang="lo-LA" sz="1400" b="0" i="1" dirty="0" smtClean="0">
                          <a:latin typeface="Saysettha OT" pitchFamily="34" charset="-34"/>
                          <a:cs typeface="Saysettha OT" pitchFamily="34" charset="-34"/>
                        </a:rPr>
                        <a:t>20/5/99</a:t>
                      </a:r>
                      <a:endParaRPr lang="en-US" sz="1400" b="0" i="1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o-LA" sz="1400" b="0" i="1" dirty="0" smtClean="0">
                          <a:latin typeface="Saysettha OT" pitchFamily="34" charset="-34"/>
                          <a:cs typeface="Saysettha OT" pitchFamily="34" charset="-34"/>
                        </a:rPr>
                        <a:t>ຫາດຊາຍຂາວ</a:t>
                      </a:r>
                      <a:endParaRPr lang="en-US" sz="1400" b="0" i="1" dirty="0" smtClean="0">
                        <a:latin typeface="Saysettha OT" pitchFamily="34" charset="-34"/>
                        <a:cs typeface="Saysettha OT" pitchFamily="34" charset="-34"/>
                      </a:endParaRPr>
                    </a:p>
                    <a:p>
                      <a:endParaRPr lang="en-US" sz="1400" b="0" i="1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i="1" dirty="0" smtClean="0">
                        <a:latin typeface="Saysettha OT" pitchFamily="34" charset="-34"/>
                        <a:cs typeface="Saysettha OT" pitchFamily="34" charset="-34"/>
                      </a:endParaRPr>
                    </a:p>
                    <a:p>
                      <a:r>
                        <a:rPr lang="lo-LA" sz="1400" b="0" i="1" dirty="0" smtClean="0">
                          <a:latin typeface="Saysettha OT" pitchFamily="34" charset="-34"/>
                          <a:cs typeface="Saysettha OT" pitchFamily="34" charset="-34"/>
                        </a:rPr>
                        <a:t>ຫາດຊາຟອງ</a:t>
                      </a:r>
                      <a:endParaRPr lang="en-US" sz="1400" b="0" i="1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o-LA" sz="1400" b="0" i="1" dirty="0" smtClean="0">
                          <a:latin typeface="Saysettha OT" pitchFamily="34" charset="-34"/>
                          <a:cs typeface="Saysettha OT" pitchFamily="34" charset="-34"/>
                        </a:rPr>
                        <a:t>ນະຄອນຫຼວງວຽງຈັນ</a:t>
                      </a:r>
                      <a:endParaRPr lang="en-US" sz="1400" b="0" i="1" dirty="0" smtClean="0">
                        <a:latin typeface="Saysettha OT" pitchFamily="34" charset="-34"/>
                        <a:cs typeface="Saysettha OT" pitchFamily="34" charset="-34"/>
                      </a:endParaRPr>
                    </a:p>
                    <a:p>
                      <a:endParaRPr lang="en-US" sz="1400" b="0" i="1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1" dirty="0" smtClean="0">
                        <a:latin typeface="Saysettha OT" pitchFamily="34" charset="-34"/>
                        <a:cs typeface="Saysettha OT" pitchFamily="34" charset="-34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o-LA" sz="1400" b="0" i="1" dirty="0" smtClean="0">
                          <a:latin typeface="Saysettha OT" pitchFamily="34" charset="-34"/>
                          <a:cs typeface="Saysettha OT" pitchFamily="34" charset="-34"/>
                        </a:rPr>
                        <a:t>ນັກຮຽນ</a:t>
                      </a:r>
                      <a:endParaRPr lang="en-US" sz="1400" b="0" i="1" dirty="0" smtClean="0">
                        <a:latin typeface="Saysettha OT" pitchFamily="34" charset="-34"/>
                        <a:cs typeface="Saysettha OT" pitchFamily="34" charset="-34"/>
                      </a:endParaRPr>
                    </a:p>
                    <a:p>
                      <a:endParaRPr lang="en-US" sz="1400" b="0" i="1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</a:tr>
              <a:tr h="31755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Saysettha OT" pitchFamily="34" charset="-34"/>
                          <a:cs typeface="Saysettha OT" pitchFamily="34" charset="-34"/>
                        </a:rPr>
                        <a:t>3</a:t>
                      </a:r>
                      <a:endParaRPr lang="en-US" sz="14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i="1" dirty="0" smtClean="0">
                        <a:latin typeface="Saysettha OT" pitchFamily="34" charset="-34"/>
                        <a:cs typeface="Saysettha OT" pitchFamily="34" charset="-34"/>
                      </a:endParaRPr>
                    </a:p>
                    <a:p>
                      <a:r>
                        <a:rPr lang="lo-LA" sz="1400" b="0" i="1" dirty="0" smtClean="0">
                          <a:latin typeface="Saysettha OT" pitchFamily="34" charset="-34"/>
                          <a:cs typeface="Saysettha OT" pitchFamily="34" charset="-34"/>
                        </a:rPr>
                        <a:t>ທ.ພາ ພັນກ້າ</a:t>
                      </a:r>
                      <a:endParaRPr lang="en-US" sz="1400" b="0" i="1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1" dirty="0" smtClean="0">
                        <a:latin typeface="Saysettha OT" pitchFamily="34" charset="-34"/>
                        <a:cs typeface="Saysettha OT" pitchFamily="34" charset="-34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o-LA" sz="1400" b="0" i="1" dirty="0" smtClean="0">
                          <a:latin typeface="Saysettha OT" pitchFamily="34" charset="-34"/>
                          <a:cs typeface="Saysettha OT" pitchFamily="34" charset="-34"/>
                        </a:rPr>
                        <a:t>ລູກຊາຍ</a:t>
                      </a:r>
                      <a:endParaRPr lang="en-US" sz="1400" b="0" i="1" dirty="0" smtClean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i="1" dirty="0" smtClean="0">
                        <a:latin typeface="Saysettha OT" pitchFamily="34" charset="-34"/>
                        <a:cs typeface="Saysettha OT" pitchFamily="34" charset="-34"/>
                      </a:endParaRPr>
                    </a:p>
                    <a:p>
                      <a:r>
                        <a:rPr lang="lo-LA" sz="1400" b="0" i="1" dirty="0" smtClean="0">
                          <a:latin typeface="Saysettha OT" pitchFamily="34" charset="-34"/>
                          <a:cs typeface="Saysettha OT" pitchFamily="34" charset="-34"/>
                        </a:rPr>
                        <a:t>25/4/02</a:t>
                      </a:r>
                      <a:endParaRPr lang="en-US" sz="1400" b="0" i="1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o-LA" sz="1400" b="0" i="1" dirty="0" smtClean="0">
                          <a:latin typeface="Saysettha OT" pitchFamily="34" charset="-34"/>
                          <a:cs typeface="Saysettha OT" pitchFamily="34" charset="-34"/>
                        </a:rPr>
                        <a:t>ຫາດຊາຍຂາວ</a:t>
                      </a:r>
                      <a:endParaRPr lang="en-US" sz="1400" b="0" i="1" dirty="0" smtClean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i="1" dirty="0" smtClean="0">
                        <a:latin typeface="Saysettha OT" pitchFamily="34" charset="-34"/>
                        <a:cs typeface="Saysettha OT" pitchFamily="34" charset="-34"/>
                      </a:endParaRPr>
                    </a:p>
                    <a:p>
                      <a:r>
                        <a:rPr lang="lo-LA" sz="1400" b="0" i="1" dirty="0" smtClean="0">
                          <a:latin typeface="Saysettha OT" pitchFamily="34" charset="-34"/>
                          <a:cs typeface="Saysettha OT" pitchFamily="34" charset="-34"/>
                        </a:rPr>
                        <a:t>ຫາດຊາຟອງ</a:t>
                      </a:r>
                      <a:endParaRPr lang="en-US" sz="1400" b="0" i="1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o-LA" sz="1400" b="0" i="1" dirty="0" smtClean="0">
                          <a:latin typeface="Saysettha OT" pitchFamily="34" charset="-34"/>
                          <a:cs typeface="Saysettha OT" pitchFamily="34" charset="-34"/>
                        </a:rPr>
                        <a:t>ນະຄອນຫຼວງວຽງຈັນ</a:t>
                      </a:r>
                      <a:endParaRPr lang="en-US" sz="1400" b="0" i="1" dirty="0" smtClean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o-LA" sz="1400" b="0" i="1" dirty="0" smtClean="0">
                          <a:latin typeface="Saysettha OT" pitchFamily="34" charset="-34"/>
                          <a:cs typeface="Saysettha OT" pitchFamily="34" charset="-34"/>
                        </a:rPr>
                        <a:t>ນັກຮຽນ</a:t>
                      </a:r>
                      <a:endParaRPr lang="en-US" sz="1400" b="0" i="1" dirty="0" smtClean="0">
                        <a:latin typeface="Saysettha OT" pitchFamily="34" charset="-34"/>
                        <a:cs typeface="Saysettha OT" pitchFamily="34" charset="-34"/>
                      </a:endParaRPr>
                    </a:p>
                    <a:p>
                      <a:endParaRPr lang="en-US" sz="1400" b="0" i="1" dirty="0" smtClean="0">
                        <a:latin typeface="Saysettha OT" pitchFamily="34" charset="-34"/>
                        <a:cs typeface="Saysettha OT" pitchFamily="34" charset="-34"/>
                      </a:endParaRPr>
                    </a:p>
                    <a:p>
                      <a:endParaRPr lang="en-US" sz="1400" b="0" i="1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</a:tr>
              <a:tr h="36159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Saysettha OT" pitchFamily="34" charset="-34"/>
                          <a:cs typeface="Saysettha OT" pitchFamily="34" charset="-34"/>
                        </a:rPr>
                        <a:t>4</a:t>
                      </a:r>
                      <a:endParaRPr lang="en-US" sz="14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o-LA" sz="1400" b="0" i="1" dirty="0" smtClean="0">
                          <a:latin typeface="Saysettha OT" pitchFamily="34" charset="-34"/>
                          <a:cs typeface="Saysettha OT" pitchFamily="34" charset="-34"/>
                        </a:rPr>
                        <a:t>ທ.ສູນ</a:t>
                      </a:r>
                      <a:r>
                        <a:rPr lang="lo-LA" sz="1400" b="0" i="1" baseline="0" dirty="0" smtClean="0">
                          <a:latin typeface="Saysettha OT" pitchFamily="34" charset="-34"/>
                          <a:cs typeface="Saysettha OT" pitchFamily="34" charset="-34"/>
                        </a:rPr>
                        <a:t> ດວງເງິນ</a:t>
                      </a:r>
                      <a:endParaRPr lang="en-US" sz="1400" b="0" i="1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lo-LA" sz="1400" b="0" i="1" dirty="0" smtClean="0">
                          <a:latin typeface="Saysettha OT" pitchFamily="34" charset="-34"/>
                          <a:cs typeface="Saysettha OT" pitchFamily="34" charset="-34"/>
                        </a:rPr>
                        <a:t>ຫຼານຊາຍ</a:t>
                      </a:r>
                      <a:endParaRPr lang="en-US" sz="1400" b="0" i="1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lo-LA" sz="1400" b="0" i="1" dirty="0" smtClean="0">
                          <a:latin typeface="Saysettha OT" pitchFamily="34" charset="-34"/>
                          <a:cs typeface="Saysettha OT" pitchFamily="34" charset="-34"/>
                        </a:rPr>
                        <a:t>13/12/83</a:t>
                      </a:r>
                      <a:endParaRPr lang="en-US" sz="1400" b="0" i="1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o-LA" sz="1400" b="0" i="1" dirty="0" smtClean="0">
                          <a:latin typeface="Saysettha OT" pitchFamily="34" charset="-34"/>
                          <a:cs typeface="Saysettha OT" pitchFamily="34" charset="-34"/>
                        </a:rPr>
                        <a:t>ຫາດຊາຍຂາວ</a:t>
                      </a:r>
                      <a:endParaRPr lang="en-US" sz="1400" b="0" i="1" dirty="0" smtClean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lo-LA" sz="1400" b="0" i="1" dirty="0" smtClean="0">
                          <a:latin typeface="Saysettha OT" pitchFamily="34" charset="-34"/>
                          <a:cs typeface="Saysettha OT" pitchFamily="34" charset="-34"/>
                        </a:rPr>
                        <a:t>ຫາດຊາຟອງ</a:t>
                      </a:r>
                      <a:endParaRPr lang="en-US" sz="1400" b="0" i="1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o-LA" sz="1400" b="0" i="1" dirty="0" smtClean="0">
                          <a:latin typeface="Saysettha OT" pitchFamily="34" charset="-34"/>
                          <a:cs typeface="Saysettha OT" pitchFamily="34" charset="-34"/>
                        </a:rPr>
                        <a:t>ນະຄອນຫຼວງວຽງຈັນ</a:t>
                      </a:r>
                      <a:endParaRPr lang="en-US" sz="1400" b="0" i="1" dirty="0" smtClean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lo-LA" sz="1400" b="0" i="1" dirty="0" smtClean="0">
                          <a:latin typeface="Saysettha OT" pitchFamily="34" charset="-34"/>
                          <a:cs typeface="Saysettha OT" pitchFamily="34" charset="-34"/>
                        </a:rPr>
                        <a:t>ສະຖປານິກ</a:t>
                      </a:r>
                      <a:endParaRPr lang="en-US" sz="1400" b="0" i="1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lo-LA" sz="1400" dirty="0" smtClean="0">
                          <a:latin typeface="Saysettha OT" pitchFamily="34" charset="-34"/>
                          <a:cs typeface="Saysettha OT" pitchFamily="34" charset="-34"/>
                        </a:rPr>
                        <a:t>ວິຊາການ</a:t>
                      </a:r>
                      <a:endParaRPr lang="en-US" sz="14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 anchor="ctr"/>
                </a:tc>
              </a:tr>
              <a:tr h="36159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Saysettha OT" pitchFamily="34" charset="-34"/>
                          <a:cs typeface="Saysettha OT" pitchFamily="34" charset="-34"/>
                        </a:rPr>
                        <a:t>5</a:t>
                      </a:r>
                      <a:endParaRPr lang="en-US" sz="14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o-LA" sz="1400" b="0" i="1" dirty="0" smtClean="0">
                          <a:latin typeface="Saysettha OT" pitchFamily="34" charset="-34"/>
                          <a:cs typeface="Saysettha OT" pitchFamily="34" charset="-34"/>
                        </a:rPr>
                        <a:t>ທ.ແສນ</a:t>
                      </a:r>
                      <a:r>
                        <a:rPr lang="lo-LA" sz="1400" b="0" i="1" baseline="0" dirty="0" smtClean="0">
                          <a:latin typeface="Saysettha OT" pitchFamily="34" charset="-34"/>
                          <a:cs typeface="Saysettha OT" pitchFamily="34" charset="-34"/>
                        </a:rPr>
                        <a:t> ກົງເພັດ</a:t>
                      </a:r>
                      <a:endParaRPr lang="en-US" sz="1400" b="0" i="1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lo-LA" sz="1400" b="0" i="1" dirty="0" smtClean="0">
                          <a:latin typeface="Saysettha OT" pitchFamily="34" charset="-34"/>
                          <a:cs typeface="Saysettha OT" pitchFamily="34" charset="-34"/>
                        </a:rPr>
                        <a:t>ຫຼານຊາຍ</a:t>
                      </a:r>
                      <a:endParaRPr lang="en-US" sz="1400" b="0" i="1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lo-LA" sz="1400" b="0" i="1" dirty="0" smtClean="0">
                          <a:latin typeface="Saysettha OT" pitchFamily="34" charset="-34"/>
                          <a:cs typeface="Saysettha OT" pitchFamily="34" charset="-34"/>
                        </a:rPr>
                        <a:t>1/2/85</a:t>
                      </a:r>
                      <a:endParaRPr lang="en-US" sz="1400" b="0" i="1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o-LA" sz="1400" b="0" i="1" dirty="0" smtClean="0">
                          <a:latin typeface="Saysettha OT" pitchFamily="34" charset="-34"/>
                          <a:cs typeface="Saysettha OT" pitchFamily="34" charset="-34"/>
                        </a:rPr>
                        <a:t>ຫາດຊາຍຂາວ</a:t>
                      </a:r>
                      <a:endParaRPr lang="en-US" sz="1400" b="0" i="1" dirty="0" smtClean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lo-LA" sz="1400" b="0" i="1" dirty="0" smtClean="0">
                          <a:latin typeface="Saysettha OT" pitchFamily="34" charset="-34"/>
                          <a:cs typeface="Saysettha OT" pitchFamily="34" charset="-34"/>
                        </a:rPr>
                        <a:t>ຫາດຊາຟອງ</a:t>
                      </a:r>
                      <a:endParaRPr lang="en-US" sz="1400" b="0" i="1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o-LA" sz="1400" b="0" i="1" dirty="0" smtClean="0">
                          <a:latin typeface="Saysettha OT" pitchFamily="34" charset="-34"/>
                          <a:cs typeface="Saysettha OT" pitchFamily="34" charset="-34"/>
                        </a:rPr>
                        <a:t>ນະຄອນຫຼວງວຽງຈັນ</a:t>
                      </a:r>
                      <a:endParaRPr lang="en-US" sz="1400" b="0" i="1" dirty="0" smtClean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o-LA" sz="1400" b="0" i="1" dirty="0" smtClean="0">
                          <a:latin typeface="Saysettha OT" pitchFamily="34" charset="-34"/>
                          <a:cs typeface="Saysettha OT" pitchFamily="34" charset="-34"/>
                        </a:rPr>
                        <a:t>ວິສະວະກອນໂຮງງານເບຍ</a:t>
                      </a:r>
                      <a:endParaRPr lang="en-US" sz="1400" b="0" i="1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o-LA" sz="1400" dirty="0" smtClean="0">
                          <a:latin typeface="Saysettha OT" pitchFamily="34" charset="-34"/>
                          <a:cs typeface="Saysettha OT" pitchFamily="34" charset="-34"/>
                        </a:rPr>
                        <a:t>ວິຊາການ</a:t>
                      </a:r>
                      <a:endParaRPr lang="en-US" sz="14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 anchor="ctr"/>
                </a:tc>
              </a:tr>
              <a:tr h="36159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Saysettha OT" pitchFamily="34" charset="-34"/>
                          <a:cs typeface="Saysettha OT" pitchFamily="34" charset="-34"/>
                        </a:rPr>
                        <a:t>6</a:t>
                      </a:r>
                      <a:endParaRPr lang="en-US" sz="16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b="1" i="1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b="1" i="1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b="1" i="1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b="1" i="1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b="1" i="1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b="1" i="1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b="1" i="1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</a:tr>
              <a:tr h="36159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Saysettha OT" pitchFamily="34" charset="-34"/>
                          <a:cs typeface="Saysettha OT" pitchFamily="34" charset="-34"/>
                        </a:rPr>
                        <a:t>7</a:t>
                      </a:r>
                      <a:endParaRPr lang="en-US" sz="16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</a:tr>
              <a:tr h="36159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Saysettha OT" pitchFamily="34" charset="-34"/>
                          <a:cs typeface="Saysettha OT" pitchFamily="34" charset="-34"/>
                        </a:rPr>
                        <a:t>8</a:t>
                      </a:r>
                      <a:endParaRPr lang="en-US" sz="16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</a:tr>
              <a:tr h="36159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Saysettha OT" pitchFamily="34" charset="-34"/>
                          <a:cs typeface="Saysettha OT" pitchFamily="34" charset="-34"/>
                        </a:rPr>
                        <a:t>9</a:t>
                      </a:r>
                      <a:endParaRPr lang="en-US" sz="16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6273225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o-LA" sz="1600" b="1" dirty="0" smtClean="0">
                <a:latin typeface="Saysettha OT" pitchFamily="34" charset="-34"/>
                <a:cs typeface="Saysettha OT" pitchFamily="34" charset="-34"/>
              </a:rPr>
              <a:t>ໝາຍເຫດ: </a:t>
            </a:r>
            <a:r>
              <a:rPr lang="lo-LA" sz="1600" dirty="0" smtClean="0">
                <a:latin typeface="Saysettha OT" pitchFamily="34" charset="-34"/>
                <a:cs typeface="Saysettha OT" pitchFamily="34" charset="-34"/>
              </a:rPr>
              <a:t>ລູກ ແລະ ບຸກຄົນອື່ນທີ່່ຢູ່ໃນການຄຸ້ມຄອງໂດຍກົງຂອງຜູ້ແຈ້ງຊັບສິນ ແລະ ລາຍຮັບແມ່ນ ບຸກຄົນທີ່ຕົນຄຸ້ມຄອງທັງຄົນ,ຄຸ້ມຄອງທັງຊັບສິນ-ລາຍຮັບຂອງຜູ້ນັ້ນ</a:t>
            </a:r>
            <a:endParaRPr lang="en-US" sz="1600" dirty="0">
              <a:latin typeface="Saysettha OT" pitchFamily="34" charset="-34"/>
              <a:cs typeface="Saysettha OT" pitchFamily="34" charset="-34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0"/>
            <a:ext cx="8286808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Saysettha OT" pitchFamily="34" charset="-34"/>
                <a:cs typeface="Saysettha OT" pitchFamily="34" charset="-34"/>
              </a:rPr>
              <a:t>II. </a:t>
            </a:r>
            <a:r>
              <a:rPr lang="lo-LA" b="1" dirty="0" smtClean="0">
                <a:latin typeface="Saysettha OT" pitchFamily="34" charset="-34"/>
                <a:cs typeface="Saysettha OT" pitchFamily="34" charset="-34"/>
              </a:rPr>
              <a:t>ເນື້ອໃນການແຈ້ງ ຊັບສິນ ແລະ ລາຍຮັບ</a:t>
            </a:r>
          </a:p>
          <a:p>
            <a:r>
              <a:rPr lang="lo-LA" sz="1600" b="1" dirty="0" smtClean="0">
                <a:latin typeface="Saysettha OT" pitchFamily="34" charset="-34"/>
                <a:cs typeface="Saysettha OT" pitchFamily="34" charset="-34"/>
              </a:rPr>
              <a:t>1. ບັນຊີທີ່ດິນ</a:t>
            </a:r>
            <a:endParaRPr lang="en-US" sz="1600" b="1" dirty="0">
              <a:latin typeface="Saysettha OT" pitchFamily="34" charset="-34"/>
              <a:cs typeface="Saysettha OT" pitchFamily="34" charset="-34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0" y="642918"/>
          <a:ext cx="9144000" cy="57437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58383"/>
                <a:gridCol w="1013221"/>
                <a:gridCol w="857256"/>
                <a:gridCol w="714380"/>
                <a:gridCol w="928694"/>
                <a:gridCol w="1071570"/>
                <a:gridCol w="1071570"/>
                <a:gridCol w="932577"/>
                <a:gridCol w="1139125"/>
                <a:gridCol w="857224"/>
              </a:tblGrid>
              <a:tr h="335280">
                <a:tc rowSpan="2">
                  <a:txBody>
                    <a:bodyPr/>
                    <a:lstStyle/>
                    <a:p>
                      <a:pPr algn="ctr"/>
                      <a:endParaRPr lang="lo-LA" sz="1600" dirty="0" smtClean="0">
                        <a:latin typeface="Saysettha OT" pitchFamily="34" charset="-34"/>
                        <a:cs typeface="Saysettha OT" pitchFamily="34" charset="-34"/>
                      </a:endParaRPr>
                    </a:p>
                    <a:p>
                      <a:pPr algn="ctr"/>
                      <a:r>
                        <a:rPr lang="lo-LA" sz="1600" dirty="0" smtClean="0">
                          <a:latin typeface="Saysettha OT" pitchFamily="34" charset="-34"/>
                          <a:cs typeface="Saysettha OT" pitchFamily="34" charset="-34"/>
                        </a:rPr>
                        <a:t>ລ/ດ</a:t>
                      </a:r>
                      <a:endParaRPr lang="en-US" sz="16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lo-LA" sz="1600" dirty="0" smtClean="0">
                        <a:latin typeface="Saysettha OT" pitchFamily="34" charset="-34"/>
                        <a:cs typeface="Saysettha OT" pitchFamily="34" charset="-34"/>
                      </a:endParaRPr>
                    </a:p>
                    <a:p>
                      <a:pPr algn="ctr"/>
                      <a:r>
                        <a:rPr lang="lo-LA" sz="1600" dirty="0" smtClean="0">
                          <a:latin typeface="Saysettha OT" pitchFamily="34" charset="-34"/>
                          <a:cs typeface="Saysettha OT" pitchFamily="34" charset="-34"/>
                        </a:rPr>
                        <a:t>ທີ່ດິນແຕ່ລະຕອນ</a:t>
                      </a:r>
                      <a:endParaRPr lang="en-US" sz="16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lo-LA" sz="1600" dirty="0" smtClean="0">
                        <a:latin typeface="Saysettha OT" pitchFamily="34" charset="-34"/>
                        <a:cs typeface="Saysettha OT" pitchFamily="34" charset="-34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o-LA" sz="1400" dirty="0" smtClean="0">
                          <a:latin typeface="Saysettha OT" pitchFamily="34" charset="-34"/>
                          <a:cs typeface="Saysettha OT" pitchFamily="34" charset="-34"/>
                        </a:rPr>
                        <a:t>ເນື້ອທີ່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o-LA" sz="1400" dirty="0" smtClean="0">
                          <a:latin typeface="Saysettha OT" pitchFamily="34" charset="-34"/>
                          <a:cs typeface="Saysettha OT" pitchFamily="34" charset="-34"/>
                        </a:rPr>
                        <a:t>(ຕາແມັດ)</a:t>
                      </a:r>
                      <a:endParaRPr lang="en-US" sz="1400" dirty="0" smtClean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lo-LA" sz="1600" dirty="0" smtClean="0">
                        <a:latin typeface="Saysettha OT" pitchFamily="34" charset="-34"/>
                        <a:cs typeface="Saysettha OT" pitchFamily="34" charset="-34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o-LA" sz="1600" dirty="0" smtClean="0">
                          <a:latin typeface="Saysettha OT" pitchFamily="34" charset="-34"/>
                          <a:cs typeface="Saysettha OT" pitchFamily="34" charset="-34"/>
                        </a:rPr>
                        <a:t> ມູນຄ່າ</a:t>
                      </a:r>
                      <a:endParaRPr lang="en-US" sz="1600" dirty="0" smtClean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lo-LA" sz="1600" dirty="0" smtClean="0">
                          <a:latin typeface="Saysettha OT" pitchFamily="34" charset="-34"/>
                          <a:cs typeface="Saysettha OT" pitchFamily="34" charset="-34"/>
                        </a:rPr>
                        <a:t>ທີ່ຕັ້ງຂອງດິນ</a:t>
                      </a:r>
                      <a:endParaRPr lang="en-US" sz="16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lo-LA" sz="1600" dirty="0" smtClean="0">
                        <a:latin typeface="Saysettha OT" pitchFamily="34" charset="-34"/>
                        <a:cs typeface="Saysettha OT" pitchFamily="34" charset="-34"/>
                      </a:endParaRPr>
                    </a:p>
                    <a:p>
                      <a:pPr algn="ctr"/>
                      <a:r>
                        <a:rPr lang="lo-LA" sz="1400" dirty="0" smtClean="0">
                          <a:latin typeface="Saysettha OT" pitchFamily="34" charset="-34"/>
                          <a:cs typeface="Saysettha OT" pitchFamily="34" charset="-34"/>
                        </a:rPr>
                        <a:t>ເຈົ້າຂອງກຳມະສິດ</a:t>
                      </a:r>
                      <a:endParaRPr lang="en-US" sz="14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lo-LA" sz="1400" dirty="0" smtClean="0">
                          <a:latin typeface="Saysettha OT" pitchFamily="34" charset="-34"/>
                          <a:cs typeface="Saysettha OT" pitchFamily="34" charset="-34"/>
                        </a:rPr>
                        <a:t>ເຫດຜົນແລະປີໄດ້ກຳມະສິດ</a:t>
                      </a:r>
                      <a:endParaRPr lang="en-US" sz="14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lo-LA" sz="1600" dirty="0" smtClean="0">
                        <a:latin typeface="Saysettha OT" pitchFamily="34" charset="-34"/>
                        <a:cs typeface="Saysettha OT" pitchFamily="34" charset="-34"/>
                      </a:endParaRPr>
                    </a:p>
                    <a:p>
                      <a:pPr algn="ctr"/>
                      <a:r>
                        <a:rPr lang="lo-LA" sz="1600" dirty="0" smtClean="0">
                          <a:latin typeface="Saysettha OT" pitchFamily="34" charset="-34"/>
                          <a:cs typeface="Saysettha OT" pitchFamily="34" charset="-34"/>
                        </a:rPr>
                        <a:t>ການນຳໃຊ້</a:t>
                      </a:r>
                      <a:endParaRPr lang="en-US" sz="16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</a:tr>
              <a:tr h="690702">
                <a:tc vMerge="1">
                  <a:txBody>
                    <a:bodyPr/>
                    <a:lstStyle/>
                    <a:p>
                      <a:endParaRPr lang="en-US" sz="18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8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8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8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o-LA" sz="1600" dirty="0" smtClean="0">
                          <a:latin typeface="Saysettha OT" pitchFamily="34" charset="-34"/>
                          <a:cs typeface="Saysettha OT" pitchFamily="34" charset="-34"/>
                        </a:rPr>
                        <a:t>ບ້ານ</a:t>
                      </a:r>
                      <a:endParaRPr lang="en-US" sz="16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o-LA" sz="1600" dirty="0" smtClean="0">
                          <a:latin typeface="Saysettha OT" pitchFamily="34" charset="-34"/>
                          <a:cs typeface="Saysettha OT" pitchFamily="34" charset="-34"/>
                        </a:rPr>
                        <a:t>ເມືອງ</a:t>
                      </a:r>
                      <a:endParaRPr lang="en-US" sz="16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o-LA" sz="1600" dirty="0" smtClean="0">
                          <a:latin typeface="Saysettha OT" pitchFamily="34" charset="-34"/>
                          <a:cs typeface="Saysettha OT" pitchFamily="34" charset="-34"/>
                        </a:rPr>
                        <a:t>ແຂວງ</a:t>
                      </a:r>
                      <a:endParaRPr lang="en-US" sz="16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8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8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8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</a:tr>
              <a:tr h="4027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 smtClean="0">
                          <a:latin typeface="Saysettha OT" pitchFamily="34" charset="-34"/>
                          <a:cs typeface="Saysettha OT" pitchFamily="34" charset="-34"/>
                        </a:rPr>
                        <a:t>1</a:t>
                      </a:r>
                      <a:endParaRPr lang="en-US" sz="1400" i="1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o-LA" sz="1400" i="1" dirty="0" smtClean="0">
                          <a:latin typeface="Saysettha OT" pitchFamily="34" charset="-34"/>
                          <a:cs typeface="Saysettha OT" pitchFamily="34" charset="-34"/>
                        </a:rPr>
                        <a:t>ດິນນາ</a:t>
                      </a:r>
                      <a:endParaRPr lang="en-US" sz="1400" i="1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o-LA" sz="1400" i="1" dirty="0" smtClean="0">
                          <a:latin typeface="Saysettha OT" pitchFamily="34" charset="-34"/>
                          <a:cs typeface="Saysettha OT" pitchFamily="34" charset="-34"/>
                        </a:rPr>
                        <a:t>28,500</a:t>
                      </a:r>
                      <a:endParaRPr lang="en-US" sz="1400" i="1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i="1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o-LA" sz="1400" i="1" dirty="0" smtClean="0">
                          <a:latin typeface="Saysettha OT" pitchFamily="34" charset="-34"/>
                          <a:cs typeface="Saysettha OT" pitchFamily="34" charset="-34"/>
                        </a:rPr>
                        <a:t>ສີມຸງຄຸນ</a:t>
                      </a:r>
                      <a:endParaRPr lang="en-US" sz="1400" i="1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o-LA" sz="1400" i="1" dirty="0" smtClean="0">
                          <a:latin typeface="Saysettha OT" pitchFamily="34" charset="-34"/>
                          <a:cs typeface="Saysettha OT" pitchFamily="34" charset="-34"/>
                        </a:rPr>
                        <a:t>ໄຊຍະບູລີ</a:t>
                      </a:r>
                      <a:endParaRPr lang="en-US" sz="1400" i="1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o-LA" sz="1400" i="1" dirty="0" smtClean="0">
                          <a:latin typeface="Saysettha OT" pitchFamily="34" charset="-34"/>
                          <a:cs typeface="Saysettha OT" pitchFamily="34" charset="-34"/>
                        </a:rPr>
                        <a:t>ໄຊຍະບູລີ</a:t>
                      </a:r>
                      <a:endParaRPr lang="en-US" sz="1400" i="1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o-LA" sz="1400" i="1" dirty="0" smtClean="0">
                          <a:latin typeface="Saysettha OT" pitchFamily="34" charset="-34"/>
                          <a:cs typeface="Saysettha OT" pitchFamily="34" charset="-34"/>
                        </a:rPr>
                        <a:t>ທ.ຈັນ</a:t>
                      </a:r>
                      <a:r>
                        <a:rPr lang="lo-LA" sz="1400" i="1" baseline="0" dirty="0" smtClean="0">
                          <a:latin typeface="Saysettha OT" pitchFamily="34" charset="-34"/>
                          <a:cs typeface="Saysettha OT" pitchFamily="34" charset="-34"/>
                        </a:rPr>
                        <a:t> ພັນກ້າ</a:t>
                      </a:r>
                      <a:endParaRPr lang="en-US" sz="1400" i="1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o-LA" sz="1400" i="1" dirty="0" smtClean="0">
                          <a:latin typeface="Saysettha OT" pitchFamily="34" charset="-34"/>
                          <a:cs typeface="Saysettha OT" pitchFamily="34" charset="-34"/>
                        </a:rPr>
                        <a:t>ສືບມູນພໍ່ແມ່</a:t>
                      </a:r>
                      <a:r>
                        <a:rPr lang="en-US" sz="1400" i="1" dirty="0" smtClean="0">
                          <a:latin typeface="Saysettha OT" pitchFamily="34" charset="-34"/>
                          <a:cs typeface="Saysettha OT" pitchFamily="34" charset="-34"/>
                        </a:rPr>
                        <a:t> </a:t>
                      </a:r>
                      <a:r>
                        <a:rPr lang="lo-LA" sz="1400" i="1" dirty="0" smtClean="0">
                          <a:latin typeface="Saysettha OT" pitchFamily="34" charset="-34"/>
                          <a:cs typeface="Saysettha OT" pitchFamily="34" charset="-34"/>
                        </a:rPr>
                        <a:t>ປີ2005</a:t>
                      </a:r>
                      <a:endParaRPr lang="en-US" sz="1400" i="1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o-LA" sz="1400" i="1" dirty="0" smtClean="0">
                          <a:latin typeface="Saysettha OT" pitchFamily="34" charset="-34"/>
                          <a:cs typeface="Saysettha OT" pitchFamily="34" charset="-34"/>
                        </a:rPr>
                        <a:t>ເຮັດນາ</a:t>
                      </a:r>
                      <a:endParaRPr lang="en-US" sz="1400" i="1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 anchor="ctr"/>
                </a:tc>
              </a:tr>
              <a:tr h="362445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 smtClean="0">
                          <a:latin typeface="Saysettha OT" pitchFamily="34" charset="-34"/>
                          <a:cs typeface="Saysettha OT" pitchFamily="34" charset="-34"/>
                        </a:rPr>
                        <a:t>2</a:t>
                      </a:r>
                      <a:endParaRPr lang="en-US" sz="1400" i="1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o-LA" sz="1400" i="1" dirty="0" smtClean="0">
                          <a:latin typeface="Saysettha OT" pitchFamily="34" charset="-34"/>
                          <a:cs typeface="Saysettha OT" pitchFamily="34" charset="-34"/>
                        </a:rPr>
                        <a:t>ດິນນາ</a:t>
                      </a:r>
                      <a:endParaRPr lang="en-US" sz="1400" i="1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o-LA" sz="1400" i="1" dirty="0" smtClean="0">
                          <a:latin typeface="Saysettha OT" pitchFamily="34" charset="-34"/>
                          <a:cs typeface="Saysettha OT" pitchFamily="34" charset="-34"/>
                        </a:rPr>
                        <a:t>32,000</a:t>
                      </a:r>
                      <a:endParaRPr lang="en-US" sz="1400" i="1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i="1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o-LA" sz="1400" i="1" dirty="0" smtClean="0">
                          <a:latin typeface="Saysettha OT" pitchFamily="34" charset="-34"/>
                          <a:cs typeface="Saysettha OT" pitchFamily="34" charset="-34"/>
                        </a:rPr>
                        <a:t>ສີມຸງຄຸນ</a:t>
                      </a:r>
                      <a:endParaRPr lang="en-US" sz="1400" i="1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o-LA" sz="1400" i="1" dirty="0" smtClean="0">
                          <a:latin typeface="Saysettha OT" pitchFamily="34" charset="-34"/>
                          <a:cs typeface="Saysettha OT" pitchFamily="34" charset="-34"/>
                        </a:rPr>
                        <a:t>ໄຊຍະບູລີ</a:t>
                      </a:r>
                      <a:endParaRPr lang="en-US" sz="1400" i="1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o-LA" sz="1400" i="1" dirty="0" smtClean="0">
                          <a:latin typeface="Saysettha OT" pitchFamily="34" charset="-34"/>
                          <a:cs typeface="Saysettha OT" pitchFamily="34" charset="-34"/>
                        </a:rPr>
                        <a:t>ໄຊຍະບູລີ</a:t>
                      </a:r>
                      <a:endParaRPr lang="en-US" sz="1400" i="1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o-LA" sz="1400" i="1" dirty="0" smtClean="0">
                          <a:latin typeface="Saysettha OT" pitchFamily="34" charset="-34"/>
                          <a:cs typeface="Saysettha OT" pitchFamily="34" charset="-34"/>
                        </a:rPr>
                        <a:t>ທ.ຈັນ</a:t>
                      </a:r>
                      <a:r>
                        <a:rPr lang="lo-LA" sz="1400" i="1" baseline="0" dirty="0" smtClean="0">
                          <a:latin typeface="Saysettha OT" pitchFamily="34" charset="-34"/>
                          <a:cs typeface="Saysettha OT" pitchFamily="34" charset="-34"/>
                        </a:rPr>
                        <a:t> ພັນກ້າ</a:t>
                      </a:r>
                      <a:endParaRPr lang="en-US" sz="1400" i="1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o-LA" sz="1400" i="1" dirty="0" smtClean="0">
                          <a:latin typeface="Saysettha OT" pitchFamily="34" charset="-34"/>
                          <a:cs typeface="Saysettha OT" pitchFamily="34" charset="-34"/>
                        </a:rPr>
                        <a:t>ສືບມູນພໍ່ແມ່ ປີ2005</a:t>
                      </a:r>
                      <a:endParaRPr lang="en-US" sz="1400" i="1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o-LA" sz="1400" i="1" dirty="0" smtClean="0">
                          <a:latin typeface="Saysettha OT" pitchFamily="34" charset="-34"/>
                          <a:cs typeface="Saysettha OT" pitchFamily="34" charset="-34"/>
                        </a:rPr>
                        <a:t>ເຮັດນາ</a:t>
                      </a:r>
                      <a:endParaRPr lang="en-US" sz="1400" i="1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 anchor="ctr"/>
                </a:tc>
              </a:tr>
              <a:tr h="362445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 smtClean="0">
                          <a:latin typeface="Saysettha OT" pitchFamily="34" charset="-34"/>
                          <a:cs typeface="Saysettha OT" pitchFamily="34" charset="-34"/>
                        </a:rPr>
                        <a:t>3</a:t>
                      </a:r>
                      <a:endParaRPr lang="en-US" sz="1400" i="1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o-LA" sz="1400" i="1" dirty="0" smtClean="0">
                          <a:latin typeface="Saysettha OT" pitchFamily="34" charset="-34"/>
                          <a:cs typeface="Saysettha OT" pitchFamily="34" charset="-34"/>
                        </a:rPr>
                        <a:t>ດິນສ່ວນ</a:t>
                      </a:r>
                      <a:endParaRPr lang="en-US" sz="1400" i="1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o-LA" sz="1400" i="1" dirty="0" smtClean="0">
                          <a:latin typeface="Saysettha OT" pitchFamily="34" charset="-34"/>
                          <a:cs typeface="Saysettha OT" pitchFamily="34" charset="-34"/>
                        </a:rPr>
                        <a:t>15,000</a:t>
                      </a:r>
                      <a:endParaRPr lang="en-US" sz="1400" i="1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i="1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o-LA" sz="1400" i="1" dirty="0" smtClean="0">
                          <a:latin typeface="Saysettha OT" pitchFamily="34" charset="-34"/>
                          <a:cs typeface="Saysettha OT" pitchFamily="34" charset="-34"/>
                        </a:rPr>
                        <a:t>ດອນໄຊ</a:t>
                      </a:r>
                      <a:endParaRPr lang="en-US" sz="1400" i="1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o-LA" sz="1400" i="1" dirty="0" smtClean="0">
                          <a:latin typeface="Saysettha OT" pitchFamily="34" charset="-34"/>
                          <a:cs typeface="Saysettha OT" pitchFamily="34" charset="-34"/>
                        </a:rPr>
                        <a:t>ໄຊ</a:t>
                      </a:r>
                      <a:endParaRPr lang="en-US" sz="1400" i="1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o-LA" sz="1400" i="1" dirty="0" smtClean="0">
                          <a:latin typeface="Saysettha OT" pitchFamily="34" charset="-34"/>
                          <a:cs typeface="Saysettha OT" pitchFamily="34" charset="-34"/>
                        </a:rPr>
                        <a:t>ອຸດົມໄຊ</a:t>
                      </a:r>
                      <a:endParaRPr lang="en-US" sz="1400" i="1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o-LA" sz="1400" i="1" dirty="0" smtClean="0">
                          <a:latin typeface="Saysettha OT" pitchFamily="34" charset="-34"/>
                          <a:cs typeface="Saysettha OT" pitchFamily="34" charset="-34"/>
                        </a:rPr>
                        <a:t>ນ.ວອນ</a:t>
                      </a:r>
                      <a:endParaRPr lang="en-US" sz="1400" i="1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o-LA" sz="1400" i="1" dirty="0" smtClean="0">
                          <a:latin typeface="Saysettha OT" pitchFamily="34" charset="-34"/>
                          <a:cs typeface="Saysettha OT" pitchFamily="34" charset="-34"/>
                        </a:rPr>
                        <a:t>ສືບມູນພໍ່ແມ່ເມຍປີ2008</a:t>
                      </a:r>
                      <a:endParaRPr lang="en-US" sz="1400" i="1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o-LA" sz="1400" i="1" dirty="0" smtClean="0">
                          <a:latin typeface="Saysettha OT" pitchFamily="34" charset="-34"/>
                          <a:cs typeface="Saysettha OT" pitchFamily="34" charset="-34"/>
                        </a:rPr>
                        <a:t>ເຮັດສ່ວນ</a:t>
                      </a:r>
                      <a:endParaRPr lang="en-US" sz="1400" i="1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 anchor="ctr"/>
                </a:tc>
              </a:tr>
              <a:tr h="362445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 smtClean="0">
                          <a:latin typeface="Saysettha OT" pitchFamily="34" charset="-34"/>
                          <a:cs typeface="Saysettha OT" pitchFamily="34" charset="-34"/>
                        </a:rPr>
                        <a:t>4</a:t>
                      </a:r>
                      <a:endParaRPr lang="en-US" sz="1400" i="1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o-LA" sz="1400" i="1" dirty="0" smtClean="0">
                          <a:latin typeface="Saysettha OT" pitchFamily="34" charset="-34"/>
                          <a:cs typeface="Saysettha OT" pitchFamily="34" charset="-34"/>
                        </a:rPr>
                        <a:t>ດິນປຸກສ້າງ</a:t>
                      </a:r>
                      <a:endParaRPr lang="en-US" sz="1400" i="1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o-LA" sz="1400" i="1" dirty="0" smtClean="0">
                          <a:latin typeface="Saysettha OT" pitchFamily="34" charset="-34"/>
                          <a:cs typeface="Saysettha OT" pitchFamily="34" charset="-34"/>
                        </a:rPr>
                        <a:t>800</a:t>
                      </a:r>
                      <a:endParaRPr lang="en-US" sz="1400" i="1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i="1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o-LA" sz="1400" i="1" dirty="0" smtClean="0">
                          <a:latin typeface="Saysettha OT" pitchFamily="34" charset="-34"/>
                          <a:cs typeface="Saysettha OT" pitchFamily="34" charset="-34"/>
                        </a:rPr>
                        <a:t>ຫາດຊາຍຂາວ</a:t>
                      </a:r>
                      <a:endParaRPr lang="en-US" sz="1400" i="1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o-LA" sz="1400" i="1" dirty="0" smtClean="0">
                          <a:latin typeface="Saysettha OT" pitchFamily="34" charset="-34"/>
                          <a:cs typeface="Saysettha OT" pitchFamily="34" charset="-34"/>
                        </a:rPr>
                        <a:t>ຫາດຊາຍຟອງ</a:t>
                      </a:r>
                      <a:endParaRPr lang="en-US" sz="1400" i="1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o-LA" sz="1400" i="1" dirty="0" smtClean="0">
                          <a:latin typeface="Saysettha OT" pitchFamily="34" charset="-34"/>
                          <a:cs typeface="Saysettha OT" pitchFamily="34" charset="-34"/>
                        </a:rPr>
                        <a:t>ນະຄອນຫຼວງວຽງຈັນ</a:t>
                      </a:r>
                      <a:endParaRPr lang="en-US" sz="1400" i="1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o-LA" sz="1400" i="1" dirty="0" smtClean="0">
                          <a:latin typeface="Saysettha OT" pitchFamily="34" charset="-34"/>
                          <a:cs typeface="Saysettha OT" pitchFamily="34" charset="-34"/>
                        </a:rPr>
                        <a:t>ນ.ວອນ</a:t>
                      </a:r>
                      <a:r>
                        <a:rPr lang="en-US" sz="1400" i="1" dirty="0" smtClean="0">
                          <a:latin typeface="Saysettha OT" pitchFamily="34" charset="-34"/>
                          <a:cs typeface="Saysettha OT" pitchFamily="34" charset="-34"/>
                          <a:sym typeface="Wingdings 2"/>
                        </a:rPr>
                        <a:t></a:t>
                      </a:r>
                      <a:r>
                        <a:rPr lang="lo-LA" sz="1400" i="1" dirty="0" smtClean="0">
                          <a:latin typeface="Saysettha OT" pitchFamily="34" charset="-34"/>
                          <a:cs typeface="Saysettha OT" pitchFamily="34" charset="-34"/>
                          <a:sym typeface="Wingdings 2"/>
                        </a:rPr>
                        <a:t>ທ.ຈັນ</a:t>
                      </a:r>
                      <a:endParaRPr lang="en-US" sz="1400" i="1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o-LA" sz="1400" i="1" dirty="0" smtClean="0">
                          <a:latin typeface="Saysettha OT" pitchFamily="34" charset="-34"/>
                          <a:cs typeface="Saysettha OT" pitchFamily="34" charset="-34"/>
                        </a:rPr>
                        <a:t>ສິນສົມສ້າງ  ປີ2007</a:t>
                      </a:r>
                      <a:endParaRPr lang="en-US" sz="1400" i="1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o-LA" sz="1400" i="1" dirty="0" smtClean="0">
                          <a:latin typeface="Saysettha OT" pitchFamily="34" charset="-34"/>
                          <a:cs typeface="Saysettha OT" pitchFamily="34" charset="-34"/>
                        </a:rPr>
                        <a:t>ປຸກເຮືອນ</a:t>
                      </a:r>
                      <a:endParaRPr lang="en-US" sz="1400" i="1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 anchor="ctr"/>
                </a:tc>
              </a:tr>
              <a:tr h="362445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 smtClean="0">
                          <a:latin typeface="Saysettha OT" pitchFamily="34" charset="-34"/>
                          <a:cs typeface="Saysettha OT" pitchFamily="34" charset="-34"/>
                        </a:rPr>
                        <a:t>5</a:t>
                      </a:r>
                      <a:endParaRPr lang="en-US" sz="1400" i="1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o-LA" sz="1400" i="1" dirty="0" smtClean="0">
                          <a:latin typeface="Saysettha OT" pitchFamily="34" charset="-34"/>
                          <a:cs typeface="Saysettha OT" pitchFamily="34" charset="-34"/>
                        </a:rPr>
                        <a:t>ດິນປຸກສ້າງ</a:t>
                      </a:r>
                      <a:endParaRPr lang="en-US" sz="1400" i="1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o-LA" sz="1400" i="1" dirty="0" smtClean="0">
                          <a:latin typeface="Saysettha OT" pitchFamily="34" charset="-34"/>
                          <a:cs typeface="Saysettha OT" pitchFamily="34" charset="-34"/>
                        </a:rPr>
                        <a:t>520</a:t>
                      </a:r>
                      <a:endParaRPr lang="en-US" sz="1400" i="1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o-LA" sz="1400" i="1" dirty="0" smtClean="0">
                          <a:latin typeface="Saysettha OT" pitchFamily="34" charset="-34"/>
                          <a:cs typeface="Saysettha OT" pitchFamily="34" charset="-34"/>
                        </a:rPr>
                        <a:t>65ລ້ານ</a:t>
                      </a:r>
                      <a:r>
                        <a:rPr lang="lo-LA" sz="1400" i="1" baseline="0" dirty="0" smtClean="0">
                          <a:latin typeface="Saysettha OT" pitchFamily="34" charset="-34"/>
                          <a:cs typeface="Saysettha OT" pitchFamily="34" charset="-34"/>
                        </a:rPr>
                        <a:t> </a:t>
                      </a:r>
                      <a:endParaRPr lang="en-US" sz="1400" i="1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o-LA" sz="1400" i="1" dirty="0" smtClean="0">
                          <a:latin typeface="Saysettha OT" pitchFamily="34" charset="-34"/>
                          <a:cs typeface="Saysettha OT" pitchFamily="34" charset="-34"/>
                        </a:rPr>
                        <a:t>ຊຽງດາ</a:t>
                      </a:r>
                      <a:endParaRPr lang="en-US" sz="1400" i="1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o-LA" sz="1400" i="1" dirty="0" smtClean="0">
                          <a:latin typeface="Saysettha OT" pitchFamily="34" charset="-34"/>
                          <a:cs typeface="Saysettha OT" pitchFamily="34" charset="-34"/>
                        </a:rPr>
                        <a:t>ໄຊເສດຖາ</a:t>
                      </a:r>
                      <a:endParaRPr lang="en-US" sz="1400" i="1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o-LA" sz="1400" i="1" dirty="0" smtClean="0">
                          <a:latin typeface="Saysettha OT" pitchFamily="34" charset="-34"/>
                          <a:cs typeface="Saysettha OT" pitchFamily="34" charset="-34"/>
                        </a:rPr>
                        <a:t>ນະຄອນຫຼວງວຽງຈັນ</a:t>
                      </a:r>
                      <a:endParaRPr lang="en-US" sz="1400" i="1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o-LA" sz="1400" i="1" dirty="0" smtClean="0">
                          <a:latin typeface="Saysettha OT" pitchFamily="34" charset="-34"/>
                          <a:cs typeface="Saysettha OT" pitchFamily="34" charset="-34"/>
                        </a:rPr>
                        <a:t>ທ.ຈັນ</a:t>
                      </a:r>
                      <a:endParaRPr lang="en-US" sz="1400" i="1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o-LA" sz="1400" i="1" dirty="0" smtClean="0">
                          <a:latin typeface="Saysettha OT" pitchFamily="34" charset="-34"/>
                          <a:cs typeface="Saysettha OT" pitchFamily="34" charset="-34"/>
                        </a:rPr>
                        <a:t>ລັດແບ່ງປັນໃຫ້ປີ2004</a:t>
                      </a:r>
                      <a:endParaRPr lang="en-US" sz="1400" i="1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o-LA" sz="1400" i="1" dirty="0" smtClean="0">
                          <a:latin typeface="Saysettha OT" pitchFamily="34" charset="-34"/>
                          <a:cs typeface="Saysettha OT" pitchFamily="34" charset="-34"/>
                        </a:rPr>
                        <a:t>ປຸກເຮືອນ</a:t>
                      </a:r>
                      <a:endParaRPr lang="en-US" sz="1400" i="1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 anchor="ctr"/>
                </a:tc>
              </a:tr>
              <a:tr h="362445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 smtClean="0">
                          <a:latin typeface="Saysettha OT" pitchFamily="34" charset="-34"/>
                          <a:cs typeface="Saysettha OT" pitchFamily="34" charset="-34"/>
                        </a:rPr>
                        <a:t>6</a:t>
                      </a:r>
                      <a:endParaRPr lang="en-US" sz="1400" i="1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o-LA" sz="1400" i="1" dirty="0" smtClean="0">
                          <a:latin typeface="Saysettha OT" pitchFamily="34" charset="-34"/>
                          <a:cs typeface="Saysettha OT" pitchFamily="34" charset="-34"/>
                        </a:rPr>
                        <a:t>ດິນປຸກສ້າງ</a:t>
                      </a:r>
                      <a:endParaRPr lang="en-US" sz="1400" i="1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o-LA" sz="1400" i="1" dirty="0" smtClean="0">
                          <a:latin typeface="Saysettha OT" pitchFamily="34" charset="-34"/>
                          <a:cs typeface="Saysettha OT" pitchFamily="34" charset="-34"/>
                        </a:rPr>
                        <a:t>20.000</a:t>
                      </a:r>
                      <a:endParaRPr lang="en-US" sz="1400" i="1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o-LA" sz="1400" i="1" dirty="0" smtClean="0">
                          <a:latin typeface="Saysettha OT" pitchFamily="34" charset="-34"/>
                          <a:cs typeface="Saysettha OT" pitchFamily="34" charset="-34"/>
                        </a:rPr>
                        <a:t>600ລ້ານ</a:t>
                      </a:r>
                      <a:endParaRPr lang="en-US" sz="1400" i="1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o-LA" sz="1400" i="1" dirty="0" smtClean="0">
                          <a:latin typeface="Saysettha OT" pitchFamily="34" charset="-34"/>
                          <a:cs typeface="Saysettha OT" pitchFamily="34" charset="-34"/>
                        </a:rPr>
                        <a:t>ໂຄກສະອາດ</a:t>
                      </a:r>
                      <a:endParaRPr lang="en-US" sz="1400" i="1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o-LA" sz="1400" i="1" dirty="0" smtClean="0">
                          <a:latin typeface="Saysettha OT" pitchFamily="34" charset="-34"/>
                          <a:cs typeface="Saysettha OT" pitchFamily="34" charset="-34"/>
                        </a:rPr>
                        <a:t>ໄຊທານີ</a:t>
                      </a:r>
                      <a:endParaRPr lang="en-US" sz="1400" i="1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o-LA" sz="1400" i="1" dirty="0" smtClean="0">
                          <a:latin typeface="Saysettha OT" pitchFamily="34" charset="-34"/>
                          <a:cs typeface="Saysettha OT" pitchFamily="34" charset="-34"/>
                        </a:rPr>
                        <a:t>ນະຄອນຫຼວງວຽງຈັນ</a:t>
                      </a:r>
                      <a:endParaRPr lang="en-US" sz="1400" i="1" dirty="0" smtClean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o-LA" sz="1400" i="1" dirty="0" smtClean="0">
                          <a:latin typeface="Saysettha OT" pitchFamily="34" charset="-34"/>
                          <a:cs typeface="Saysettha OT" pitchFamily="34" charset="-34"/>
                        </a:rPr>
                        <a:t>ນ.ວອນ</a:t>
                      </a:r>
                      <a:endParaRPr lang="en-US" sz="1400" i="1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o-LA" sz="1400" i="1" dirty="0" smtClean="0">
                          <a:latin typeface="Saysettha OT" pitchFamily="34" charset="-34"/>
                          <a:cs typeface="Saysettha OT" pitchFamily="34" charset="-34"/>
                        </a:rPr>
                        <a:t>ຊື້</a:t>
                      </a:r>
                      <a:r>
                        <a:rPr lang="en-US" sz="1400" i="1" dirty="0" smtClean="0">
                          <a:latin typeface="Saysettha OT" pitchFamily="34" charset="-34"/>
                          <a:cs typeface="Saysettha OT" pitchFamily="34" charset="-34"/>
                        </a:rPr>
                        <a:t> </a:t>
                      </a:r>
                      <a:r>
                        <a:rPr lang="lo-LA" sz="1400" i="1" dirty="0" smtClean="0">
                          <a:latin typeface="Saysettha OT" pitchFamily="34" charset="-34"/>
                          <a:cs typeface="Saysettha OT" pitchFamily="34" charset="-34"/>
                        </a:rPr>
                        <a:t>2010</a:t>
                      </a:r>
                      <a:endParaRPr lang="en-US" sz="1400" i="1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o-LA" sz="1400" i="1" dirty="0" smtClean="0">
                          <a:latin typeface="Saysettha OT" pitchFamily="34" charset="-34"/>
                          <a:cs typeface="Saysettha OT" pitchFamily="34" charset="-34"/>
                        </a:rPr>
                        <a:t>ໂຮງງານ</a:t>
                      </a:r>
                      <a:endParaRPr lang="en-US" sz="1400" i="1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 anchor="ctr"/>
                </a:tc>
              </a:tr>
              <a:tr h="362445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 smtClean="0">
                          <a:latin typeface="Saysettha OT" pitchFamily="34" charset="-34"/>
                          <a:cs typeface="Saysettha OT" pitchFamily="34" charset="-34"/>
                        </a:rPr>
                        <a:t>7</a:t>
                      </a:r>
                      <a:endParaRPr lang="en-US" sz="1400" i="1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o-LA" sz="1400" i="1" dirty="0" smtClean="0">
                          <a:latin typeface="Saysettha OT" pitchFamily="34" charset="-34"/>
                          <a:cs typeface="Saysettha OT" pitchFamily="34" charset="-34"/>
                        </a:rPr>
                        <a:t>ດິນສ່ວນ</a:t>
                      </a:r>
                      <a:endParaRPr lang="en-US" sz="1400" i="1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o-LA" sz="1400" i="1" dirty="0" smtClean="0">
                          <a:latin typeface="Saysettha OT" pitchFamily="34" charset="-34"/>
                          <a:cs typeface="Saysettha OT" pitchFamily="34" charset="-34"/>
                        </a:rPr>
                        <a:t>12,000</a:t>
                      </a:r>
                      <a:endParaRPr lang="en-US" sz="1400" i="1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o-LA" sz="1400" i="1" dirty="0" smtClean="0">
                          <a:latin typeface="Saysettha OT" pitchFamily="34" charset="-34"/>
                          <a:cs typeface="Saysettha OT" pitchFamily="34" charset="-34"/>
                        </a:rPr>
                        <a:t>900ລ້ານ</a:t>
                      </a:r>
                      <a:endParaRPr lang="en-US" sz="1400" i="1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o-LA" sz="1400" i="1" dirty="0" smtClean="0">
                          <a:latin typeface="Saysettha OT" pitchFamily="34" charset="-34"/>
                          <a:cs typeface="Saysettha OT" pitchFamily="34" charset="-34"/>
                        </a:rPr>
                        <a:t>ໜອງທາ</a:t>
                      </a:r>
                      <a:endParaRPr lang="en-US" sz="1400" i="1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o-LA" sz="1400" i="1" dirty="0" smtClean="0">
                          <a:latin typeface="Saysettha OT" pitchFamily="34" charset="-34"/>
                          <a:cs typeface="Saysettha OT" pitchFamily="34" charset="-34"/>
                        </a:rPr>
                        <a:t>ຈັນທະບູລີ</a:t>
                      </a:r>
                      <a:endParaRPr lang="en-US" sz="1400" i="1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o-LA" sz="1400" i="1" dirty="0" smtClean="0">
                          <a:latin typeface="Saysettha OT" pitchFamily="34" charset="-34"/>
                          <a:cs typeface="Saysettha OT" pitchFamily="34" charset="-34"/>
                        </a:rPr>
                        <a:t>ນະຄອນຫຼວງວຽງຈັນ</a:t>
                      </a:r>
                      <a:endParaRPr lang="en-US" sz="1400" i="1" dirty="0" smtClean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o-LA" sz="1400" i="1" dirty="0" smtClean="0">
                          <a:latin typeface="Saysettha OT" pitchFamily="34" charset="-34"/>
                          <a:cs typeface="Saysettha OT" pitchFamily="34" charset="-34"/>
                        </a:rPr>
                        <a:t>ທ.ຈັນ</a:t>
                      </a:r>
                      <a:endParaRPr lang="en-US" sz="1400" i="1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o-LA" sz="1400" i="1" dirty="0" smtClean="0">
                          <a:latin typeface="Saysettha OT" pitchFamily="34" charset="-34"/>
                          <a:cs typeface="Saysettha OT" pitchFamily="34" charset="-34"/>
                        </a:rPr>
                        <a:t>ຊື້ 2011</a:t>
                      </a:r>
                      <a:endParaRPr lang="en-US" sz="1400" i="1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o-LA" sz="1400" i="1" dirty="0" smtClean="0">
                          <a:latin typeface="Saysettha OT" pitchFamily="34" charset="-34"/>
                          <a:cs typeface="Saysettha OT" pitchFamily="34" charset="-34"/>
                        </a:rPr>
                        <a:t>ໃຫ້ເຊົ່າ</a:t>
                      </a:r>
                      <a:endParaRPr lang="en-US" sz="1400" i="1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 anchor="ctr"/>
                </a:tc>
              </a:tr>
              <a:tr h="36244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Saysettha OT" pitchFamily="34" charset="-34"/>
                          <a:cs typeface="Saysettha OT" pitchFamily="34" charset="-34"/>
                        </a:rPr>
                        <a:t>8</a:t>
                      </a:r>
                      <a:endParaRPr lang="en-US" sz="16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</a:tr>
              <a:tr h="36244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Saysettha OT" pitchFamily="34" charset="-34"/>
                          <a:cs typeface="Saysettha OT" pitchFamily="34" charset="-34"/>
                        </a:rPr>
                        <a:t>9</a:t>
                      </a:r>
                      <a:endParaRPr lang="en-US" sz="16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</a:tr>
              <a:tr h="282797">
                <a:tc gridSpan="10">
                  <a:txBody>
                    <a:bodyPr/>
                    <a:lstStyle/>
                    <a:p>
                      <a:pPr algn="ctr"/>
                      <a:endParaRPr lang="en-US" sz="18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>
                    <a:lnL w="12700" cmpd="sng">
                      <a:noFill/>
                    </a:lnL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18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18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18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18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18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18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18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18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18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>
                    <a:lnB w="12700" cmpd="sng"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214290"/>
            <a:ext cx="86439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14282" y="0"/>
            <a:ext cx="30003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o-LA" sz="2000" b="1" dirty="0" smtClean="0">
                <a:latin typeface="Saysettha OT" pitchFamily="34" charset="-34"/>
                <a:cs typeface="Saysettha OT" pitchFamily="34" charset="-34"/>
              </a:rPr>
              <a:t>2. ບັນຊີປະເພດສິງປຸກສ້າງ</a:t>
            </a:r>
            <a:endParaRPr lang="en-US" sz="2000" b="1" dirty="0">
              <a:latin typeface="Saysettha OT" pitchFamily="34" charset="-34"/>
              <a:cs typeface="Saysettha OT" pitchFamily="34" charset="-34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0" y="428610"/>
          <a:ext cx="9144032" cy="656532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0034"/>
                <a:gridCol w="1571636"/>
                <a:gridCol w="928694"/>
                <a:gridCol w="857256"/>
                <a:gridCol w="785818"/>
                <a:gridCol w="928694"/>
                <a:gridCol w="1000132"/>
                <a:gridCol w="1643074"/>
                <a:gridCol w="928694"/>
              </a:tblGrid>
              <a:tr h="571498">
                <a:tc rowSpan="2">
                  <a:txBody>
                    <a:bodyPr/>
                    <a:lstStyle/>
                    <a:p>
                      <a:pPr algn="ctr"/>
                      <a:endParaRPr lang="lo-LA" sz="1400" dirty="0" smtClean="0">
                        <a:latin typeface="Saysettha OT" pitchFamily="34" charset="-34"/>
                        <a:cs typeface="Saysettha OT" pitchFamily="34" charset="-34"/>
                      </a:endParaRPr>
                    </a:p>
                    <a:p>
                      <a:pPr algn="ctr"/>
                      <a:r>
                        <a:rPr lang="lo-LA" sz="1400" dirty="0" smtClean="0">
                          <a:latin typeface="Saysettha OT" pitchFamily="34" charset="-34"/>
                          <a:cs typeface="Saysettha OT" pitchFamily="34" charset="-34"/>
                        </a:rPr>
                        <a:t>ລ/ດ</a:t>
                      </a:r>
                      <a:endParaRPr lang="en-US" sz="14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lo-LA" sz="1200" dirty="0" smtClean="0">
                        <a:latin typeface="Saysettha OT" pitchFamily="34" charset="-34"/>
                        <a:cs typeface="Saysettha OT" pitchFamily="34" charset="-34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o-LA" sz="1600" dirty="0" smtClean="0">
                          <a:latin typeface="Saysettha OT" pitchFamily="34" charset="-34"/>
                          <a:cs typeface="Saysettha OT" pitchFamily="34" charset="-34"/>
                        </a:rPr>
                        <a:t>ປະເພດສິ່ງປຸກສ້າງ</a:t>
                      </a:r>
                      <a:endParaRPr lang="en-US" sz="1600" dirty="0" smtClean="0">
                        <a:latin typeface="Saysettha OT" pitchFamily="34" charset="-34"/>
                        <a:cs typeface="Saysettha OT" pitchFamily="34" charset="-34"/>
                      </a:endParaRPr>
                    </a:p>
                    <a:p>
                      <a:pPr algn="ctr"/>
                      <a:endParaRPr lang="en-US" sz="12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lo-LA" sz="1200" dirty="0" smtClean="0">
                        <a:latin typeface="Saysettha OT" pitchFamily="34" charset="-34"/>
                        <a:cs typeface="Saysettha OT" pitchFamily="34" charset="-34"/>
                      </a:endParaRPr>
                    </a:p>
                    <a:p>
                      <a:pPr algn="ctr"/>
                      <a:r>
                        <a:rPr lang="lo-LA" sz="1600" dirty="0" smtClean="0">
                          <a:latin typeface="Saysettha OT" pitchFamily="34" charset="-34"/>
                          <a:cs typeface="Saysettha OT" pitchFamily="34" charset="-34"/>
                        </a:rPr>
                        <a:t>ມູນຄ່າ (ກີບ)</a:t>
                      </a:r>
                      <a:endParaRPr lang="en-US" sz="16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lo-LA" sz="1600" dirty="0" smtClean="0">
                          <a:latin typeface="Saysettha OT" pitchFamily="34" charset="-34"/>
                          <a:cs typeface="Saysettha OT" pitchFamily="34" charset="-34"/>
                        </a:rPr>
                        <a:t>ທີ່ຕັ້ງຂອງສິ່ງປຸກສ້າງ</a:t>
                      </a:r>
                      <a:endParaRPr lang="en-US" sz="16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sz="16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lo-LA" sz="1600" dirty="0" smtClean="0">
                        <a:latin typeface="Saysettha OT" pitchFamily="34" charset="-34"/>
                        <a:cs typeface="Saysettha OT" pitchFamily="34" charset="-34"/>
                      </a:endParaRPr>
                    </a:p>
                    <a:p>
                      <a:pPr algn="ctr"/>
                      <a:r>
                        <a:rPr lang="lo-LA" sz="1600" dirty="0" smtClean="0">
                          <a:latin typeface="Saysettha OT" pitchFamily="34" charset="-34"/>
                          <a:cs typeface="Saysettha OT" pitchFamily="34" charset="-34"/>
                        </a:rPr>
                        <a:t>ເຈົ້າຂອງກຳມະສິດ</a:t>
                      </a:r>
                      <a:endParaRPr lang="en-US" sz="16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lo-LA" sz="1600" dirty="0" smtClean="0">
                        <a:latin typeface="Saysettha OT" pitchFamily="34" charset="-34"/>
                        <a:cs typeface="Saysettha OT" pitchFamily="34" charset="-34"/>
                      </a:endParaRPr>
                    </a:p>
                    <a:p>
                      <a:pPr algn="ctr"/>
                      <a:r>
                        <a:rPr lang="lo-LA" sz="1600" dirty="0" smtClean="0">
                          <a:latin typeface="Saysettha OT" pitchFamily="34" charset="-34"/>
                          <a:cs typeface="Saysettha OT" pitchFamily="34" charset="-34"/>
                        </a:rPr>
                        <a:t>ເຫດຜົນແລະປີໄດ້ກຳມະສິດ</a:t>
                      </a:r>
                      <a:endParaRPr lang="en-US" sz="14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lo-LA" sz="1600" dirty="0" smtClean="0">
                        <a:latin typeface="Saysettha OT" pitchFamily="34" charset="-34"/>
                        <a:cs typeface="Saysettha OT" pitchFamily="34" charset="-34"/>
                      </a:endParaRPr>
                    </a:p>
                    <a:p>
                      <a:pPr algn="ctr"/>
                      <a:r>
                        <a:rPr lang="lo-LA" sz="1600" dirty="0" smtClean="0">
                          <a:latin typeface="Saysettha OT" pitchFamily="34" charset="-34"/>
                          <a:cs typeface="Saysettha OT" pitchFamily="34" charset="-34"/>
                        </a:rPr>
                        <a:t>ການນຳໃຊ້</a:t>
                      </a:r>
                      <a:endParaRPr lang="en-US" sz="16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</a:tr>
              <a:tr h="659828">
                <a:tc vMerge="1">
                  <a:txBody>
                    <a:bodyPr/>
                    <a:lstStyle/>
                    <a:p>
                      <a:endParaRPr lang="en-US" sz="16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o-LA" sz="1600" dirty="0" smtClean="0">
                          <a:latin typeface="Saysettha OT" pitchFamily="34" charset="-34"/>
                          <a:cs typeface="Saysettha OT" pitchFamily="34" charset="-34"/>
                        </a:rPr>
                        <a:t>ບ້ານ</a:t>
                      </a:r>
                      <a:endParaRPr lang="en-US" sz="16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o-LA" sz="1600" dirty="0" smtClean="0">
                          <a:latin typeface="Saysettha OT" pitchFamily="34" charset="-34"/>
                          <a:cs typeface="Saysettha OT" pitchFamily="34" charset="-34"/>
                        </a:rPr>
                        <a:t>ເມືອງ</a:t>
                      </a:r>
                      <a:endParaRPr lang="en-US" sz="16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o-LA" sz="1600" dirty="0" smtClean="0">
                          <a:latin typeface="Saysettha OT" pitchFamily="34" charset="-34"/>
                          <a:cs typeface="Saysettha OT" pitchFamily="34" charset="-34"/>
                        </a:rPr>
                        <a:t>ແຂວງ</a:t>
                      </a:r>
                      <a:endParaRPr lang="en-US" sz="16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 sz="16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</a:tr>
              <a:tr h="346897">
                <a:tc>
                  <a:txBody>
                    <a:bodyPr/>
                    <a:lstStyle/>
                    <a:p>
                      <a:pPr algn="ctr"/>
                      <a:r>
                        <a:rPr lang="en-US" sz="1600" i="1" dirty="0" smtClean="0">
                          <a:latin typeface="Saysettha OT" pitchFamily="34" charset="-34"/>
                          <a:cs typeface="Saysettha OT" pitchFamily="34" charset="-34"/>
                        </a:rPr>
                        <a:t>1</a:t>
                      </a:r>
                      <a:endParaRPr lang="en-US" sz="1600" i="1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lo-LA" sz="1600" i="1" dirty="0" smtClean="0">
                        <a:latin typeface="Saysettha OT" pitchFamily="34" charset="-34"/>
                        <a:cs typeface="Saysettha OT" pitchFamily="34" charset="-34"/>
                      </a:endParaRPr>
                    </a:p>
                    <a:p>
                      <a:pPr algn="ctr"/>
                      <a:r>
                        <a:rPr lang="lo-LA" sz="1600" i="1" dirty="0" smtClean="0">
                          <a:latin typeface="Saysettha OT" pitchFamily="34" charset="-34"/>
                          <a:cs typeface="Saysettha OT" pitchFamily="34" charset="-34"/>
                        </a:rPr>
                        <a:t>ເຮືອນກໍ່2ຊັ້ນ</a:t>
                      </a:r>
                      <a:endParaRPr lang="en-US" sz="1600" i="1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lo-LA" sz="1600" i="1" dirty="0" smtClean="0">
                        <a:latin typeface="Saysettha OT" pitchFamily="34" charset="-34"/>
                        <a:cs typeface="Saysettha OT" pitchFamily="34" charset="-34"/>
                      </a:endParaRPr>
                    </a:p>
                    <a:p>
                      <a:pPr algn="ctr"/>
                      <a:r>
                        <a:rPr lang="lo-LA" sz="1600" i="1" dirty="0" smtClean="0">
                          <a:latin typeface="Saysettha OT" pitchFamily="34" charset="-34"/>
                          <a:cs typeface="Saysettha OT" pitchFamily="34" charset="-34"/>
                        </a:rPr>
                        <a:t>1,5ຕື້</a:t>
                      </a:r>
                      <a:endParaRPr lang="en-US" sz="1600" i="1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o-LA" sz="1400" i="1" dirty="0" smtClean="0">
                          <a:latin typeface="Saysettha OT" pitchFamily="34" charset="-34"/>
                          <a:cs typeface="Saysettha OT" pitchFamily="34" charset="-34"/>
                        </a:rPr>
                        <a:t>ຫາດຊາຍຂາວ</a:t>
                      </a:r>
                      <a:endParaRPr lang="en-US" sz="1400" i="1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o-LA" sz="1400" i="1" dirty="0" smtClean="0">
                          <a:latin typeface="Saysettha OT" pitchFamily="34" charset="-34"/>
                          <a:cs typeface="Saysettha OT" pitchFamily="34" charset="-34"/>
                        </a:rPr>
                        <a:t>ຫາດຊາຍຟອງ</a:t>
                      </a:r>
                      <a:endParaRPr lang="en-US" sz="1400" i="1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o-LA" sz="1400" i="1" dirty="0" smtClean="0">
                          <a:latin typeface="Saysettha OT" pitchFamily="34" charset="-34"/>
                          <a:cs typeface="Saysettha OT" pitchFamily="34" charset="-34"/>
                        </a:rPr>
                        <a:t>ນະຄອນຫວງວຽງຈັນ</a:t>
                      </a:r>
                      <a:endParaRPr lang="en-US" sz="1400" i="1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lo-LA" sz="1600" i="1" dirty="0" smtClean="0">
                        <a:latin typeface="Saysettha OT" pitchFamily="34" charset="-34"/>
                        <a:cs typeface="Saysettha OT" pitchFamily="34" charset="-34"/>
                      </a:endParaRPr>
                    </a:p>
                    <a:p>
                      <a:pPr algn="ctr"/>
                      <a:r>
                        <a:rPr lang="lo-LA" sz="1600" i="1" dirty="0" smtClean="0">
                          <a:latin typeface="Saysettha OT" pitchFamily="34" charset="-34"/>
                          <a:cs typeface="Saysettha OT" pitchFamily="34" charset="-34"/>
                        </a:rPr>
                        <a:t>ນ.ວອນ</a:t>
                      </a:r>
                      <a:endParaRPr lang="en-US" sz="1600" i="1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lo-LA" sz="1600" i="1" dirty="0" smtClean="0">
                        <a:latin typeface="Saysettha OT" pitchFamily="34" charset="-34"/>
                        <a:cs typeface="Saysettha OT" pitchFamily="34" charset="-34"/>
                      </a:endParaRPr>
                    </a:p>
                    <a:p>
                      <a:pPr algn="ctr"/>
                      <a:r>
                        <a:rPr lang="lo-LA" sz="1600" i="1" dirty="0" smtClean="0">
                          <a:latin typeface="Saysettha OT" pitchFamily="34" charset="-34"/>
                          <a:cs typeface="Saysettha OT" pitchFamily="34" charset="-34"/>
                        </a:rPr>
                        <a:t>ສືບມູນປີ2005</a:t>
                      </a:r>
                      <a:endParaRPr lang="en-US" sz="1600" i="1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lo-LA" sz="1600" i="1" dirty="0" smtClean="0">
                        <a:latin typeface="Saysettha OT" pitchFamily="34" charset="-34"/>
                        <a:cs typeface="Saysettha OT" pitchFamily="34" charset="-34"/>
                      </a:endParaRPr>
                    </a:p>
                    <a:p>
                      <a:pPr algn="ctr"/>
                      <a:r>
                        <a:rPr lang="lo-LA" sz="1600" i="1" dirty="0" smtClean="0">
                          <a:latin typeface="Saysettha OT" pitchFamily="34" charset="-34"/>
                          <a:cs typeface="Saysettha OT" pitchFamily="34" charset="-34"/>
                        </a:rPr>
                        <a:t>ຢູ່ອາໃສ</a:t>
                      </a:r>
                      <a:endParaRPr lang="en-US" sz="1600" i="1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 anchor="ctr"/>
                </a:tc>
              </a:tr>
              <a:tr h="346897">
                <a:tc>
                  <a:txBody>
                    <a:bodyPr/>
                    <a:lstStyle/>
                    <a:p>
                      <a:pPr algn="ctr"/>
                      <a:r>
                        <a:rPr lang="en-US" sz="1600" i="1" dirty="0" smtClean="0">
                          <a:latin typeface="Saysettha OT" pitchFamily="34" charset="-34"/>
                          <a:cs typeface="Saysettha OT" pitchFamily="34" charset="-34"/>
                        </a:rPr>
                        <a:t>2</a:t>
                      </a:r>
                      <a:endParaRPr lang="en-US" sz="1600" i="1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o-LA" sz="1600" i="1" dirty="0" smtClean="0">
                          <a:latin typeface="Saysettha OT" pitchFamily="34" charset="-34"/>
                          <a:cs typeface="Saysettha OT" pitchFamily="34" charset="-34"/>
                        </a:rPr>
                        <a:t>ຫ້ອງແຖວ 6ຫ້ອງ</a:t>
                      </a:r>
                      <a:endParaRPr lang="en-US" sz="1600" i="1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o-LA" sz="1600" i="1" dirty="0" smtClean="0">
                          <a:latin typeface="Saysettha OT" pitchFamily="34" charset="-34"/>
                          <a:cs typeface="Saysettha OT" pitchFamily="34" charset="-34"/>
                        </a:rPr>
                        <a:t>800ລ້ານ</a:t>
                      </a:r>
                      <a:endParaRPr lang="en-US" sz="1600" i="1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o-LA" sz="1600" i="1" dirty="0" smtClean="0">
                          <a:latin typeface="Saysettha OT" pitchFamily="34" charset="-34"/>
                          <a:cs typeface="Saysettha OT" pitchFamily="34" charset="-34"/>
                        </a:rPr>
                        <a:t>ຊຽງດາ</a:t>
                      </a:r>
                      <a:endParaRPr lang="en-US" sz="1600" i="1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o-LA" sz="1600" i="1" dirty="0" smtClean="0">
                          <a:latin typeface="Saysettha OT" pitchFamily="34" charset="-34"/>
                          <a:cs typeface="Saysettha OT" pitchFamily="34" charset="-34"/>
                        </a:rPr>
                        <a:t>ໄຊເສດຖາ</a:t>
                      </a:r>
                      <a:endParaRPr lang="en-US" sz="1600" i="1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o-LA" sz="1400" i="1" dirty="0" smtClean="0">
                          <a:latin typeface="Saysettha OT" pitchFamily="34" charset="-34"/>
                          <a:cs typeface="Saysettha OT" pitchFamily="34" charset="-34"/>
                        </a:rPr>
                        <a:t>ນະຄອນຫວງວຽງຈັນ</a:t>
                      </a:r>
                      <a:endParaRPr lang="en-US" sz="1400" i="1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lo-LA" sz="1600" i="1" dirty="0" smtClean="0">
                        <a:latin typeface="Saysettha OT" pitchFamily="34" charset="-34"/>
                        <a:cs typeface="Saysettha OT" pitchFamily="34" charset="-34"/>
                      </a:endParaRPr>
                    </a:p>
                    <a:p>
                      <a:pPr algn="ctr"/>
                      <a:r>
                        <a:rPr lang="lo-LA" sz="1600" i="1" dirty="0" smtClean="0">
                          <a:latin typeface="Saysettha OT" pitchFamily="34" charset="-34"/>
                          <a:cs typeface="Saysettha OT" pitchFamily="34" charset="-34"/>
                        </a:rPr>
                        <a:t>ທ.ຈັນ</a:t>
                      </a:r>
                      <a:endParaRPr lang="en-US" sz="1600" i="1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o-LA" sz="1600" i="1" dirty="0" smtClean="0">
                          <a:latin typeface="Saysettha OT" pitchFamily="34" charset="-34"/>
                          <a:cs typeface="Saysettha OT" pitchFamily="34" charset="-34"/>
                        </a:rPr>
                        <a:t>ປຸກສ້າງເອງ ປີ2008</a:t>
                      </a:r>
                      <a:endParaRPr lang="en-US" sz="1600" i="1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lo-LA" sz="1600" i="1" dirty="0" smtClean="0">
                        <a:latin typeface="Saysettha OT" pitchFamily="34" charset="-34"/>
                        <a:cs typeface="Saysettha OT" pitchFamily="34" charset="-34"/>
                      </a:endParaRPr>
                    </a:p>
                    <a:p>
                      <a:pPr algn="ctr"/>
                      <a:r>
                        <a:rPr lang="lo-LA" sz="1600" i="1" dirty="0" smtClean="0">
                          <a:latin typeface="Saysettha OT" pitchFamily="34" charset="-34"/>
                          <a:cs typeface="Saysettha OT" pitchFamily="34" charset="-34"/>
                        </a:rPr>
                        <a:t>ໃຫ້ເຊົ່າ</a:t>
                      </a:r>
                      <a:endParaRPr lang="en-US" sz="1600" i="1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 anchor="ctr"/>
                </a:tc>
              </a:tr>
              <a:tr h="346897">
                <a:tc>
                  <a:txBody>
                    <a:bodyPr/>
                    <a:lstStyle/>
                    <a:p>
                      <a:pPr algn="ctr"/>
                      <a:r>
                        <a:rPr lang="en-US" sz="1600" i="1" dirty="0" smtClean="0">
                          <a:latin typeface="Saysettha OT" pitchFamily="34" charset="-34"/>
                          <a:cs typeface="Saysettha OT" pitchFamily="34" charset="-34"/>
                        </a:rPr>
                        <a:t>3</a:t>
                      </a:r>
                      <a:endParaRPr lang="en-US" sz="1600" i="1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o-LA" sz="1600" i="1" dirty="0" smtClean="0">
                          <a:latin typeface="Saysettha OT" pitchFamily="34" charset="-34"/>
                          <a:cs typeface="Saysettha OT" pitchFamily="34" charset="-34"/>
                        </a:rPr>
                        <a:t>ໂຮງງານ</a:t>
                      </a:r>
                      <a:endParaRPr lang="en-US" sz="1600" i="1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o-LA" sz="1600" i="1" dirty="0" smtClean="0">
                          <a:latin typeface="Saysettha OT" pitchFamily="34" charset="-34"/>
                          <a:cs typeface="Saysettha OT" pitchFamily="34" charset="-34"/>
                        </a:rPr>
                        <a:t>3,5ຕື້</a:t>
                      </a:r>
                      <a:endParaRPr lang="en-US" sz="1600" i="1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o-LA" sz="1600" i="1" dirty="0" smtClean="0">
                          <a:latin typeface="Saysettha OT" pitchFamily="34" charset="-34"/>
                          <a:cs typeface="Saysettha OT" pitchFamily="34" charset="-34"/>
                        </a:rPr>
                        <a:t>ໂຄກສະອາດ</a:t>
                      </a:r>
                      <a:endParaRPr lang="en-US" sz="1600" i="1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o-LA" sz="1600" i="1" dirty="0" smtClean="0">
                          <a:latin typeface="Saysettha OT" pitchFamily="34" charset="-34"/>
                          <a:cs typeface="Saysettha OT" pitchFamily="34" charset="-34"/>
                        </a:rPr>
                        <a:t>ໄຊທານີ</a:t>
                      </a:r>
                      <a:endParaRPr lang="en-US" sz="1600" i="1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o-LA" sz="1400" i="1" dirty="0" smtClean="0">
                          <a:latin typeface="Saysettha OT" pitchFamily="34" charset="-34"/>
                          <a:cs typeface="Saysettha OT" pitchFamily="34" charset="-34"/>
                        </a:rPr>
                        <a:t>ນະຄອນຫວງວຽງຈັນ</a:t>
                      </a:r>
                      <a:endParaRPr lang="en-US" sz="1400" i="1" dirty="0" smtClean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lo-LA" sz="1600" i="1" dirty="0" smtClean="0">
                        <a:latin typeface="Saysettha OT" pitchFamily="34" charset="-34"/>
                        <a:cs typeface="Saysettha OT" pitchFamily="34" charset="-34"/>
                      </a:endParaRPr>
                    </a:p>
                    <a:p>
                      <a:pPr algn="ctr"/>
                      <a:r>
                        <a:rPr lang="lo-LA" sz="1600" i="1" dirty="0" smtClean="0">
                          <a:latin typeface="Saysettha OT" pitchFamily="34" charset="-34"/>
                          <a:cs typeface="Saysettha OT" pitchFamily="34" charset="-34"/>
                        </a:rPr>
                        <a:t>ນ.ວອນ</a:t>
                      </a:r>
                      <a:endParaRPr lang="en-US" sz="1600" i="1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lo-LA" sz="1600" i="1" dirty="0" smtClean="0">
                        <a:latin typeface="Saysettha OT" pitchFamily="34" charset="-34"/>
                        <a:cs typeface="Saysettha OT" pitchFamily="34" charset="-34"/>
                      </a:endParaRPr>
                    </a:p>
                    <a:p>
                      <a:pPr algn="ctr"/>
                      <a:r>
                        <a:rPr lang="lo-LA" sz="1600" i="1" dirty="0" smtClean="0">
                          <a:latin typeface="Saysettha OT" pitchFamily="34" charset="-34"/>
                          <a:cs typeface="Saysettha OT" pitchFamily="34" charset="-34"/>
                        </a:rPr>
                        <a:t>ຊື້</a:t>
                      </a:r>
                      <a:r>
                        <a:rPr lang="lo-LA" sz="1600" i="1" baseline="0" dirty="0" smtClean="0">
                          <a:latin typeface="Saysettha OT" pitchFamily="34" charset="-34"/>
                          <a:cs typeface="Saysettha OT" pitchFamily="34" charset="-34"/>
                        </a:rPr>
                        <a:t> ປີ</a:t>
                      </a:r>
                      <a:r>
                        <a:rPr lang="lo-LA" sz="1600" i="1" dirty="0" smtClean="0">
                          <a:latin typeface="Saysettha OT" pitchFamily="34" charset="-34"/>
                          <a:cs typeface="Saysettha OT" pitchFamily="34" charset="-34"/>
                        </a:rPr>
                        <a:t>1995</a:t>
                      </a:r>
                      <a:endParaRPr lang="en-US" sz="1600" i="1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lo-LA" sz="1600" i="1" dirty="0" smtClean="0">
                        <a:latin typeface="Saysettha OT" pitchFamily="34" charset="-34"/>
                        <a:cs typeface="Saysettha OT" pitchFamily="34" charset="-34"/>
                      </a:endParaRPr>
                    </a:p>
                    <a:p>
                      <a:pPr algn="ctr"/>
                      <a:r>
                        <a:rPr lang="lo-LA" sz="1600" i="1" dirty="0" smtClean="0">
                          <a:latin typeface="Saysettha OT" pitchFamily="34" charset="-34"/>
                          <a:cs typeface="Saysettha OT" pitchFamily="34" charset="-34"/>
                        </a:rPr>
                        <a:t>ໃຫ້ເຊົ່າ</a:t>
                      </a:r>
                      <a:endParaRPr lang="en-US" sz="1600" i="1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 anchor="ctr"/>
                </a:tc>
              </a:tr>
              <a:tr h="346897">
                <a:tc>
                  <a:txBody>
                    <a:bodyPr/>
                    <a:lstStyle/>
                    <a:p>
                      <a:pPr algn="ctr"/>
                      <a:r>
                        <a:rPr lang="en-US" sz="1600" i="1" dirty="0" smtClean="0">
                          <a:latin typeface="Saysettha OT" pitchFamily="34" charset="-34"/>
                          <a:cs typeface="Saysettha OT" pitchFamily="34" charset="-34"/>
                        </a:rPr>
                        <a:t>4</a:t>
                      </a:r>
                      <a:endParaRPr lang="en-US" sz="1600" i="1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o-LA" sz="1600" i="1" dirty="0" smtClean="0">
                          <a:latin typeface="Saysettha OT" pitchFamily="34" charset="-34"/>
                          <a:cs typeface="Saysettha OT" pitchFamily="34" charset="-34"/>
                        </a:rPr>
                        <a:t>ເຮືອນກໍ່</a:t>
                      </a:r>
                      <a:r>
                        <a:rPr lang="en-US" sz="1600" i="1" dirty="0" smtClean="0">
                          <a:latin typeface="Saysettha OT" pitchFamily="34" charset="-34"/>
                          <a:cs typeface="Saysettha OT" pitchFamily="34" charset="-34"/>
                          <a:sym typeface="Wingdings 2"/>
                        </a:rPr>
                        <a:t></a:t>
                      </a:r>
                      <a:r>
                        <a:rPr lang="lo-LA" sz="1600" i="1" dirty="0" smtClean="0">
                          <a:latin typeface="Saysettha OT" pitchFamily="34" charset="-34"/>
                          <a:cs typeface="Saysettha OT" pitchFamily="34" charset="-34"/>
                          <a:sym typeface="Wingdings 2"/>
                        </a:rPr>
                        <a:t>ໄມ້</a:t>
                      </a:r>
                      <a:endParaRPr lang="en-US" sz="1600" i="1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o-LA" sz="1600" i="1" dirty="0" smtClean="0">
                          <a:latin typeface="Saysettha OT" pitchFamily="34" charset="-34"/>
                          <a:cs typeface="Saysettha OT" pitchFamily="34" charset="-34"/>
                        </a:rPr>
                        <a:t>400ລ້ານ</a:t>
                      </a:r>
                      <a:endParaRPr lang="en-US" sz="1600" i="1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o-LA" sz="1600" i="1" dirty="0" smtClean="0">
                          <a:latin typeface="Saysettha OT" pitchFamily="34" charset="-34"/>
                          <a:cs typeface="Saysettha OT" pitchFamily="34" charset="-34"/>
                        </a:rPr>
                        <a:t>ໜອງທາ</a:t>
                      </a:r>
                      <a:endParaRPr lang="en-US" sz="1600" i="1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o-LA" sz="1600" i="1" dirty="0" smtClean="0">
                          <a:latin typeface="Saysettha OT" pitchFamily="34" charset="-34"/>
                          <a:cs typeface="Saysettha OT" pitchFamily="34" charset="-34"/>
                        </a:rPr>
                        <a:t>ຈັນທະບູລີ</a:t>
                      </a:r>
                      <a:endParaRPr lang="en-US" sz="1600" i="1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o-LA" sz="1400" i="1" dirty="0" smtClean="0">
                          <a:latin typeface="Saysettha OT" pitchFamily="34" charset="-34"/>
                          <a:cs typeface="Saysettha OT" pitchFamily="34" charset="-34"/>
                        </a:rPr>
                        <a:t>ນະຄອນຫວງວຽງຈັນ</a:t>
                      </a:r>
                      <a:endParaRPr lang="en-US" sz="1400" i="1" dirty="0" smtClean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o-LA" sz="1600" i="1" dirty="0" smtClean="0">
                          <a:latin typeface="Saysettha OT" pitchFamily="34" charset="-34"/>
                          <a:cs typeface="Saysettha OT" pitchFamily="34" charset="-34"/>
                        </a:rPr>
                        <a:t>ທ.ຈັນ</a:t>
                      </a:r>
                      <a:r>
                        <a:rPr lang="en-US" sz="1600" i="1" dirty="0" smtClean="0">
                          <a:latin typeface="Saysettha OT" pitchFamily="34" charset="-34"/>
                          <a:cs typeface="Saysettha OT" pitchFamily="34" charset="-34"/>
                          <a:sym typeface="Wingdings 2"/>
                        </a:rPr>
                        <a:t></a:t>
                      </a:r>
                      <a:endParaRPr lang="lo-LA" sz="1600" i="1" dirty="0" smtClean="0">
                        <a:latin typeface="Saysettha OT" pitchFamily="34" charset="-34"/>
                        <a:cs typeface="Saysettha OT" pitchFamily="34" charset="-34"/>
                      </a:endParaRPr>
                    </a:p>
                    <a:p>
                      <a:pPr algn="ctr"/>
                      <a:r>
                        <a:rPr lang="lo-LA" sz="1600" i="1" dirty="0" smtClean="0">
                          <a:latin typeface="Saysettha OT" pitchFamily="34" charset="-34"/>
                          <a:cs typeface="Saysettha OT" pitchFamily="34" charset="-34"/>
                        </a:rPr>
                        <a:t>ນ.ວອນ</a:t>
                      </a:r>
                      <a:endParaRPr lang="en-US" sz="1600" i="1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lo-LA" sz="1600" i="1" dirty="0" smtClean="0">
                        <a:latin typeface="Saysettha OT" pitchFamily="34" charset="-34"/>
                        <a:cs typeface="Saysettha OT" pitchFamily="34" charset="-34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o-LA" sz="1600" i="1" dirty="0" smtClean="0">
                          <a:latin typeface="Saysettha OT" pitchFamily="34" charset="-34"/>
                          <a:cs typeface="Saysettha OT" pitchFamily="34" charset="-34"/>
                        </a:rPr>
                        <a:t>ຊື້</a:t>
                      </a:r>
                      <a:r>
                        <a:rPr lang="en-US" sz="1600" i="1" baseline="0" dirty="0" smtClean="0">
                          <a:latin typeface="Saysettha OT" pitchFamily="34" charset="-34"/>
                          <a:cs typeface="Saysettha OT" pitchFamily="34" charset="-34"/>
                        </a:rPr>
                        <a:t> </a:t>
                      </a:r>
                      <a:r>
                        <a:rPr lang="lo-LA" sz="1600" i="1" baseline="0" dirty="0" smtClean="0">
                          <a:latin typeface="Saysettha OT" pitchFamily="34" charset="-34"/>
                          <a:cs typeface="Saysettha OT" pitchFamily="34" charset="-34"/>
                        </a:rPr>
                        <a:t>ປີ</a:t>
                      </a:r>
                      <a:r>
                        <a:rPr lang="lo-LA" sz="1600" i="1" dirty="0" smtClean="0">
                          <a:latin typeface="Saysettha OT" pitchFamily="34" charset="-34"/>
                          <a:cs typeface="Saysettha OT" pitchFamily="34" charset="-34"/>
                        </a:rPr>
                        <a:t>2010</a:t>
                      </a:r>
                      <a:endParaRPr lang="en-US" sz="1600" i="1" dirty="0" smtClean="0">
                        <a:latin typeface="Saysettha OT" pitchFamily="34" charset="-34"/>
                        <a:cs typeface="Saysettha OT" pitchFamily="34" charset="-34"/>
                      </a:endParaRPr>
                    </a:p>
                    <a:p>
                      <a:pPr algn="ctr"/>
                      <a:endParaRPr lang="en-US" sz="1600" i="1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lo-LA" sz="1600" i="1" dirty="0" smtClean="0">
                        <a:latin typeface="Saysettha OT" pitchFamily="34" charset="-34"/>
                        <a:cs typeface="Saysettha OT" pitchFamily="34" charset="-34"/>
                      </a:endParaRPr>
                    </a:p>
                    <a:p>
                      <a:pPr algn="ctr"/>
                      <a:r>
                        <a:rPr lang="lo-LA" sz="1600" i="1" dirty="0" smtClean="0">
                          <a:latin typeface="Saysettha OT" pitchFamily="34" charset="-34"/>
                          <a:cs typeface="Saysettha OT" pitchFamily="34" charset="-34"/>
                        </a:rPr>
                        <a:t>ໃຫ້ເຊົ່າ</a:t>
                      </a:r>
                      <a:endParaRPr lang="en-US" sz="1600" i="1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 anchor="ctr"/>
                </a:tc>
              </a:tr>
              <a:tr h="346897">
                <a:tc>
                  <a:txBody>
                    <a:bodyPr/>
                    <a:lstStyle/>
                    <a:p>
                      <a:pPr algn="ctr"/>
                      <a:r>
                        <a:rPr lang="en-US" sz="1600" i="1" dirty="0" smtClean="0">
                          <a:latin typeface="Saysettha OT" pitchFamily="34" charset="-34"/>
                          <a:cs typeface="Saysettha OT" pitchFamily="34" charset="-34"/>
                        </a:rPr>
                        <a:t>5</a:t>
                      </a:r>
                      <a:endParaRPr lang="en-US" sz="1600" i="1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o-LA" sz="1600" dirty="0" smtClean="0">
                        <a:latin typeface="Saysettha OT" pitchFamily="34" charset="-34"/>
                        <a:cs typeface="Saysettha OT" pitchFamily="34" charset="-34"/>
                      </a:endParaRPr>
                    </a:p>
                    <a:p>
                      <a:endParaRPr lang="en-US" sz="16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</a:tr>
              <a:tr h="346897">
                <a:tc>
                  <a:txBody>
                    <a:bodyPr/>
                    <a:lstStyle/>
                    <a:p>
                      <a:pPr algn="ctr"/>
                      <a:r>
                        <a:rPr lang="en-US" sz="1600" i="1" dirty="0" smtClean="0">
                          <a:latin typeface="Saysettha OT" pitchFamily="34" charset="-34"/>
                          <a:cs typeface="Saysettha OT" pitchFamily="34" charset="-34"/>
                        </a:rPr>
                        <a:t>6</a:t>
                      </a:r>
                      <a:endParaRPr lang="en-US" sz="1600" i="1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o-LA" sz="1600" dirty="0" smtClean="0">
                        <a:latin typeface="Saysettha OT" pitchFamily="34" charset="-34"/>
                        <a:cs typeface="Saysettha OT" pitchFamily="34" charset="-34"/>
                      </a:endParaRPr>
                    </a:p>
                    <a:p>
                      <a:endParaRPr lang="en-US" sz="16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</a:tr>
              <a:tr h="346897">
                <a:tc>
                  <a:txBody>
                    <a:bodyPr/>
                    <a:lstStyle/>
                    <a:p>
                      <a:pPr algn="ctr"/>
                      <a:r>
                        <a:rPr lang="en-US" sz="1600" i="1" dirty="0" smtClean="0">
                          <a:latin typeface="Saysettha OT" pitchFamily="34" charset="-34"/>
                          <a:cs typeface="Saysettha OT" pitchFamily="34" charset="-34"/>
                        </a:rPr>
                        <a:t>7</a:t>
                      </a:r>
                      <a:endParaRPr lang="en-US" sz="1600" i="1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o-LA" sz="1600" dirty="0" smtClean="0">
                        <a:latin typeface="Saysettha OT" pitchFamily="34" charset="-34"/>
                        <a:cs typeface="Saysettha OT" pitchFamily="34" charset="-34"/>
                      </a:endParaRPr>
                    </a:p>
                    <a:p>
                      <a:endParaRPr lang="en-US" sz="16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</a:tr>
              <a:tr h="346897">
                <a:tc>
                  <a:txBody>
                    <a:bodyPr/>
                    <a:lstStyle/>
                    <a:p>
                      <a:pPr algn="ctr"/>
                      <a:r>
                        <a:rPr lang="en-US" sz="1600" i="1" dirty="0" smtClean="0">
                          <a:latin typeface="Saysettha OT" pitchFamily="34" charset="-34"/>
                          <a:cs typeface="Saysettha OT" pitchFamily="34" charset="-34"/>
                        </a:rPr>
                        <a:t>8</a:t>
                      </a:r>
                      <a:endParaRPr lang="en-US" sz="1600" i="1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o-LA" sz="1600" dirty="0" smtClean="0">
                        <a:latin typeface="Saysettha OT" pitchFamily="34" charset="-34"/>
                        <a:cs typeface="Saysettha OT" pitchFamily="34" charset="-34"/>
                      </a:endParaRPr>
                    </a:p>
                    <a:p>
                      <a:endParaRPr lang="en-US" sz="16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142852"/>
            <a:ext cx="5357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o-LA" b="1" dirty="0" smtClean="0">
                <a:latin typeface="Saysettha OT" pitchFamily="34" charset="-34"/>
                <a:cs typeface="Saysettha OT" pitchFamily="34" charset="-34"/>
              </a:rPr>
              <a:t>3. ບັນຊີປະເພດພາຫານະ ແລະ ກົນຈັກການຜະລິດ</a:t>
            </a:r>
            <a:endParaRPr lang="en-US" b="1" dirty="0">
              <a:latin typeface="Saysettha OT" pitchFamily="34" charset="-34"/>
              <a:cs typeface="Saysettha OT" pitchFamily="34" charset="-34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0" y="500040"/>
          <a:ext cx="9072598" cy="630664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1476"/>
                <a:gridCol w="1785946"/>
                <a:gridCol w="1071570"/>
                <a:gridCol w="857256"/>
                <a:gridCol w="857256"/>
                <a:gridCol w="1143008"/>
                <a:gridCol w="1714512"/>
                <a:gridCol w="1071574"/>
              </a:tblGrid>
              <a:tr h="1034902">
                <a:tc>
                  <a:txBody>
                    <a:bodyPr/>
                    <a:lstStyle/>
                    <a:p>
                      <a:pPr algn="ctr"/>
                      <a:endParaRPr lang="en-US" sz="1600" dirty="0" smtClean="0">
                        <a:latin typeface="Saysettha OT" pitchFamily="34" charset="-34"/>
                        <a:cs typeface="Saysettha OT" pitchFamily="34" charset="-34"/>
                      </a:endParaRPr>
                    </a:p>
                    <a:p>
                      <a:pPr algn="ctr"/>
                      <a:r>
                        <a:rPr lang="lo-LA" sz="1600" dirty="0" smtClean="0">
                          <a:latin typeface="Saysettha OT" pitchFamily="34" charset="-34"/>
                          <a:cs typeface="Saysettha OT" pitchFamily="34" charset="-34"/>
                        </a:rPr>
                        <a:t>ລ/ດ</a:t>
                      </a:r>
                      <a:endParaRPr lang="en-US" sz="16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 smtClean="0">
                        <a:latin typeface="Saysettha OT" pitchFamily="34" charset="-34"/>
                        <a:cs typeface="Saysettha OT" pitchFamily="34" charset="-34"/>
                      </a:endParaRPr>
                    </a:p>
                    <a:p>
                      <a:pPr algn="ctr"/>
                      <a:r>
                        <a:rPr lang="lo-LA" sz="1600" dirty="0" smtClean="0">
                          <a:latin typeface="Saysettha OT" pitchFamily="34" charset="-34"/>
                          <a:cs typeface="Saysettha OT" pitchFamily="34" charset="-34"/>
                        </a:rPr>
                        <a:t>ປະເພດພາຫານະແລະກົນຈັກການຜະລິດ</a:t>
                      </a:r>
                      <a:endParaRPr lang="en-US" sz="14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 smtClean="0">
                        <a:latin typeface="Saysettha OT" pitchFamily="34" charset="-34"/>
                        <a:cs typeface="Saysettha OT" pitchFamily="34" charset="-34"/>
                      </a:endParaRPr>
                    </a:p>
                    <a:p>
                      <a:pPr algn="ctr"/>
                      <a:r>
                        <a:rPr lang="lo-LA" sz="1600" dirty="0" smtClean="0">
                          <a:latin typeface="Saysettha OT" pitchFamily="34" charset="-34"/>
                          <a:cs typeface="Saysettha OT" pitchFamily="34" charset="-34"/>
                        </a:rPr>
                        <a:t>ຍີ່ຫໍ້</a:t>
                      </a:r>
                      <a:endParaRPr lang="en-US" sz="16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 smtClean="0">
                        <a:latin typeface="Saysettha OT" pitchFamily="34" charset="-34"/>
                        <a:cs typeface="Saysettha OT" pitchFamily="34" charset="-34"/>
                      </a:endParaRPr>
                    </a:p>
                    <a:p>
                      <a:pPr algn="ctr"/>
                      <a:r>
                        <a:rPr lang="lo-LA" sz="1600" dirty="0" smtClean="0">
                          <a:latin typeface="Saysettha OT" pitchFamily="34" charset="-34"/>
                          <a:cs typeface="Saysettha OT" pitchFamily="34" charset="-34"/>
                        </a:rPr>
                        <a:t>ມູນຄ່າ</a:t>
                      </a:r>
                      <a:endParaRPr lang="en-US" sz="16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 smtClean="0">
                        <a:latin typeface="Saysettha OT" pitchFamily="34" charset="-34"/>
                        <a:cs typeface="Saysettha OT" pitchFamily="34" charset="-34"/>
                      </a:endParaRPr>
                    </a:p>
                    <a:p>
                      <a:pPr algn="ctr"/>
                      <a:r>
                        <a:rPr lang="lo-LA" sz="1400" dirty="0" smtClean="0">
                          <a:latin typeface="Saysettha OT" pitchFamily="34" charset="-34"/>
                          <a:cs typeface="Saysettha OT" pitchFamily="34" charset="-34"/>
                        </a:rPr>
                        <a:t>ເລກທະບຽນ</a:t>
                      </a:r>
                      <a:endParaRPr lang="en-US" sz="14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latin typeface="Saysettha OT" pitchFamily="34" charset="-34"/>
                        <a:cs typeface="Saysettha OT" pitchFamily="34" charset="-34"/>
                      </a:endParaRPr>
                    </a:p>
                    <a:p>
                      <a:pPr algn="ctr"/>
                      <a:r>
                        <a:rPr lang="lo-LA" sz="1400" dirty="0" smtClean="0">
                          <a:latin typeface="Saysettha OT" pitchFamily="34" charset="-34"/>
                          <a:cs typeface="Saysettha OT" pitchFamily="34" charset="-34"/>
                        </a:rPr>
                        <a:t>ເຈົ້າຂອງກຳມະ</a:t>
                      </a:r>
                      <a:r>
                        <a:rPr lang="en-US" sz="1400" dirty="0" smtClean="0">
                          <a:latin typeface="Saysettha OT" pitchFamily="34" charset="-34"/>
                          <a:cs typeface="Saysettha OT" pitchFamily="34" charset="-34"/>
                        </a:rPr>
                        <a:t> </a:t>
                      </a:r>
                      <a:r>
                        <a:rPr lang="lo-LA" sz="1400" dirty="0" smtClean="0">
                          <a:latin typeface="Saysettha OT" pitchFamily="34" charset="-34"/>
                          <a:cs typeface="Saysettha OT" pitchFamily="34" charset="-34"/>
                        </a:rPr>
                        <a:t>ສິດ</a:t>
                      </a:r>
                      <a:endParaRPr lang="en-US" sz="14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o-LA" sz="1400" dirty="0" smtClean="0">
                          <a:latin typeface="Saysettha OT" pitchFamily="34" charset="-34"/>
                          <a:cs typeface="Saysettha OT" pitchFamily="34" charset="-34"/>
                        </a:rPr>
                        <a:t>ເຫດຜົນແລະປີໄດ້ກຳມະສິດ</a:t>
                      </a:r>
                      <a:endParaRPr lang="en-US" sz="1000" dirty="0" smtClean="0">
                        <a:latin typeface="Saysettha OT" pitchFamily="34" charset="-34"/>
                        <a:cs typeface="Saysettha OT" pitchFamily="34" charset="-34"/>
                      </a:endParaRPr>
                    </a:p>
                    <a:p>
                      <a:pPr algn="ctr"/>
                      <a:endParaRPr lang="en-US" sz="10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 smtClean="0">
                        <a:latin typeface="Saysettha OT" pitchFamily="34" charset="-34"/>
                        <a:cs typeface="Saysettha OT" pitchFamily="34" charset="-34"/>
                      </a:endParaRPr>
                    </a:p>
                    <a:p>
                      <a:pPr algn="ctr"/>
                      <a:r>
                        <a:rPr lang="lo-LA" sz="1400" dirty="0" smtClean="0">
                          <a:latin typeface="Saysettha OT" pitchFamily="34" charset="-34"/>
                          <a:cs typeface="Saysettha OT" pitchFamily="34" charset="-34"/>
                        </a:rPr>
                        <a:t>ການນຳໃຊ້</a:t>
                      </a:r>
                      <a:endParaRPr lang="en-US" sz="14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05496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 smtClean="0">
                          <a:latin typeface="Saysettha OT" pitchFamily="34" charset="-34"/>
                          <a:cs typeface="Saysettha OT" pitchFamily="34" charset="-34"/>
                        </a:rPr>
                        <a:t>1</a:t>
                      </a:r>
                      <a:endParaRPr lang="en-US" sz="1400" i="1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o-LA" sz="1600" i="1" dirty="0" smtClean="0">
                          <a:latin typeface="Saysettha OT" pitchFamily="34" charset="-34"/>
                          <a:cs typeface="Saysettha OT" pitchFamily="34" charset="-34"/>
                        </a:rPr>
                        <a:t>ລົດເກັງ</a:t>
                      </a:r>
                      <a:endParaRPr lang="en-US" sz="1600" i="1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o-LA" sz="1600" i="1" dirty="0" smtClean="0">
                          <a:latin typeface="Saysettha OT" pitchFamily="34" charset="-34"/>
                          <a:cs typeface="Saysettha OT" pitchFamily="34" charset="-34"/>
                        </a:rPr>
                        <a:t>ຮຸນໄດ່</a:t>
                      </a:r>
                      <a:endParaRPr lang="en-US" sz="1600" i="1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o-LA" sz="1600" i="1" dirty="0" smtClean="0">
                          <a:latin typeface="Saysettha OT" pitchFamily="34" charset="-34"/>
                          <a:cs typeface="Saysettha OT" pitchFamily="34" charset="-34"/>
                        </a:rPr>
                        <a:t>23,000$</a:t>
                      </a:r>
                      <a:endParaRPr lang="en-US" sz="1600" i="1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o-LA" sz="1600" i="1" dirty="0" smtClean="0">
                          <a:latin typeface="Saysettha OT" pitchFamily="34" charset="-34"/>
                          <a:cs typeface="Saysettha OT" pitchFamily="34" charset="-34"/>
                        </a:rPr>
                        <a:t>ຂສ 7272</a:t>
                      </a:r>
                      <a:endParaRPr lang="en-US" sz="1600" i="1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o-LA" sz="1600" i="1" dirty="0" smtClean="0">
                          <a:latin typeface="Saysettha OT" pitchFamily="34" charset="-34"/>
                          <a:cs typeface="Saysettha OT" pitchFamily="34" charset="-34"/>
                        </a:rPr>
                        <a:t>ທ.ຈັນ</a:t>
                      </a:r>
                      <a:endParaRPr lang="en-US" sz="1600" i="1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o-LA" sz="1600" i="1" dirty="0" smtClean="0">
                          <a:latin typeface="Saysettha OT" pitchFamily="34" charset="-34"/>
                          <a:cs typeface="Saysettha OT" pitchFamily="34" charset="-34"/>
                        </a:rPr>
                        <a:t>ຊື້</a:t>
                      </a:r>
                      <a:r>
                        <a:rPr lang="lo-LA" sz="1600" i="1" baseline="0" dirty="0" smtClean="0">
                          <a:latin typeface="Saysettha OT" pitchFamily="34" charset="-34"/>
                          <a:cs typeface="Saysettha OT" pitchFamily="34" charset="-34"/>
                        </a:rPr>
                        <a:t> ປີ2012</a:t>
                      </a:r>
                      <a:endParaRPr lang="en-US" sz="1600" i="1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o-LA" sz="1600" i="1" dirty="0" smtClean="0">
                          <a:latin typeface="Saysettha OT" pitchFamily="34" charset="-34"/>
                          <a:cs typeface="Saysettha OT" pitchFamily="34" charset="-34"/>
                        </a:rPr>
                        <a:t>ນຳໄຊ້ເອງ</a:t>
                      </a:r>
                      <a:endParaRPr lang="en-US" sz="1600" i="1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05496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 smtClean="0">
                          <a:latin typeface="Saysettha OT" pitchFamily="34" charset="-34"/>
                          <a:cs typeface="Saysettha OT" pitchFamily="34" charset="-34"/>
                        </a:rPr>
                        <a:t>2</a:t>
                      </a:r>
                      <a:endParaRPr lang="en-US" sz="1400" i="1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o-LA" sz="1600" i="1" dirty="0" smtClean="0">
                          <a:latin typeface="Saysettha OT" pitchFamily="34" charset="-34"/>
                          <a:cs typeface="Saysettha OT" pitchFamily="34" charset="-34"/>
                        </a:rPr>
                        <a:t>ລົດຈິບ</a:t>
                      </a:r>
                      <a:endParaRPr lang="en-US" sz="1600" i="1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o-LA" sz="1600" i="1" dirty="0" smtClean="0">
                          <a:latin typeface="Saysettha OT" pitchFamily="34" charset="-34"/>
                          <a:cs typeface="Saysettha OT" pitchFamily="34" charset="-34"/>
                        </a:rPr>
                        <a:t>ໂຕໂຍຕາ</a:t>
                      </a:r>
                      <a:endParaRPr lang="en-US" sz="1600" i="1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o-LA" sz="1600" i="1" dirty="0" smtClean="0">
                          <a:latin typeface="Saysettha OT" pitchFamily="34" charset="-34"/>
                          <a:cs typeface="Saysettha OT" pitchFamily="34" charset="-34"/>
                        </a:rPr>
                        <a:t>30,000$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o-LA" sz="1600" i="1" dirty="0" smtClean="0">
                          <a:latin typeface="Saysettha OT" pitchFamily="34" charset="-34"/>
                          <a:cs typeface="Saysettha OT" pitchFamily="34" charset="-34"/>
                        </a:rPr>
                        <a:t>ກຈ </a:t>
                      </a:r>
                      <a:r>
                        <a:rPr lang="en-US" sz="1600" i="1" dirty="0" smtClean="0">
                          <a:latin typeface="Saysettha OT" pitchFamily="34" charset="-34"/>
                          <a:cs typeface="Saysettha OT" pitchFamily="34" charset="-34"/>
                        </a:rPr>
                        <a:t>8190</a:t>
                      </a:r>
                      <a:endParaRPr lang="en-US" sz="1600" i="1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o-LA" sz="1600" i="1" dirty="0" smtClean="0">
                          <a:latin typeface="Saysettha OT" pitchFamily="34" charset="-34"/>
                          <a:cs typeface="Saysettha OT" pitchFamily="34" charset="-34"/>
                        </a:rPr>
                        <a:t>ນ.ວອນ</a:t>
                      </a:r>
                      <a:endParaRPr lang="en-US" sz="1600" i="1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o-LA" sz="1600" i="1" dirty="0" smtClean="0">
                          <a:latin typeface="Saysettha OT" pitchFamily="34" charset="-34"/>
                          <a:cs typeface="Saysettha OT" pitchFamily="34" charset="-34"/>
                        </a:rPr>
                        <a:t>ຊື້</a:t>
                      </a:r>
                      <a:r>
                        <a:rPr lang="en-US" sz="1600" i="1" dirty="0" smtClean="0">
                          <a:latin typeface="Saysettha OT" pitchFamily="34" charset="-34"/>
                          <a:cs typeface="Saysettha OT" pitchFamily="34" charset="-34"/>
                        </a:rPr>
                        <a:t> </a:t>
                      </a:r>
                      <a:r>
                        <a:rPr lang="lo-LA" sz="1600" i="1" dirty="0" smtClean="0">
                          <a:latin typeface="Saysettha OT" pitchFamily="34" charset="-34"/>
                          <a:cs typeface="Saysettha OT" pitchFamily="34" charset="-34"/>
                        </a:rPr>
                        <a:t>ປີ</a:t>
                      </a:r>
                      <a:r>
                        <a:rPr lang="lo-LA" sz="1600" i="1" baseline="0" dirty="0" smtClean="0">
                          <a:latin typeface="Saysettha OT" pitchFamily="34" charset="-34"/>
                          <a:cs typeface="Saysettha OT" pitchFamily="34" charset="-34"/>
                        </a:rPr>
                        <a:t> 2005</a:t>
                      </a:r>
                      <a:endParaRPr lang="en-US" sz="1600" i="1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o-LA" sz="1600" i="1" dirty="0" smtClean="0">
                          <a:latin typeface="Saysettha OT" pitchFamily="34" charset="-34"/>
                          <a:cs typeface="Saysettha OT" pitchFamily="34" charset="-34"/>
                        </a:rPr>
                        <a:t>ນຳໄຊ້ເອງ</a:t>
                      </a:r>
                      <a:endParaRPr lang="en-US" sz="1600" i="1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05496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 smtClean="0">
                          <a:latin typeface="Saysettha OT" pitchFamily="34" charset="-34"/>
                          <a:cs typeface="Saysettha OT" pitchFamily="34" charset="-34"/>
                        </a:rPr>
                        <a:t>3</a:t>
                      </a:r>
                      <a:endParaRPr lang="en-US" sz="1400" i="1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o-LA" sz="1600" i="1" dirty="0" smtClean="0">
                          <a:latin typeface="Saysettha OT" pitchFamily="34" charset="-34"/>
                          <a:cs typeface="Saysettha OT" pitchFamily="34" charset="-34"/>
                        </a:rPr>
                        <a:t>ລົດບັນທຸກ ສິບລໍ້</a:t>
                      </a:r>
                      <a:endParaRPr lang="en-US" sz="1600" i="1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o-LA" sz="1600" i="1" dirty="0" smtClean="0">
                          <a:latin typeface="Saysettha OT" pitchFamily="34" charset="-34"/>
                          <a:cs typeface="Saysettha OT" pitchFamily="34" charset="-34"/>
                        </a:rPr>
                        <a:t>ອີສຸສຸ</a:t>
                      </a:r>
                      <a:endParaRPr lang="en-US" sz="1600" i="1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o-LA" sz="1600" i="1" dirty="0" smtClean="0">
                          <a:latin typeface="Saysettha OT" pitchFamily="34" charset="-34"/>
                          <a:cs typeface="Saysettha OT" pitchFamily="34" charset="-34"/>
                        </a:rPr>
                        <a:t>40,000$</a:t>
                      </a:r>
                      <a:endParaRPr lang="en-US" sz="1600" i="1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o-LA" sz="1600" i="1" dirty="0" smtClean="0">
                          <a:latin typeface="Saysettha OT" pitchFamily="34" charset="-34"/>
                          <a:cs typeface="Saysettha OT" pitchFamily="34" charset="-34"/>
                        </a:rPr>
                        <a:t>ບກ 5253</a:t>
                      </a:r>
                      <a:endParaRPr lang="en-US" sz="1600" i="1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o-LA" sz="1600" i="1" dirty="0" smtClean="0">
                          <a:latin typeface="Saysettha OT" pitchFamily="34" charset="-34"/>
                          <a:cs typeface="Saysettha OT" pitchFamily="34" charset="-34"/>
                        </a:rPr>
                        <a:t>ນ.ວອນ</a:t>
                      </a:r>
                      <a:endParaRPr lang="en-US" sz="1600" i="1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o-LA" sz="1600" i="1" dirty="0" smtClean="0">
                          <a:latin typeface="Saysettha OT" pitchFamily="34" charset="-34"/>
                          <a:cs typeface="Saysettha OT" pitchFamily="34" charset="-34"/>
                        </a:rPr>
                        <a:t>ຊື້</a:t>
                      </a:r>
                      <a:r>
                        <a:rPr lang="en-US" sz="1600" i="1" dirty="0" smtClean="0">
                          <a:latin typeface="Saysettha OT" pitchFamily="34" charset="-34"/>
                          <a:cs typeface="Saysettha OT" pitchFamily="34" charset="-34"/>
                        </a:rPr>
                        <a:t> </a:t>
                      </a:r>
                      <a:r>
                        <a:rPr lang="lo-LA" sz="1600" i="1" dirty="0" smtClean="0">
                          <a:latin typeface="Saysettha OT" pitchFamily="34" charset="-34"/>
                          <a:cs typeface="Saysettha OT" pitchFamily="34" charset="-34"/>
                        </a:rPr>
                        <a:t>ປີ</a:t>
                      </a:r>
                      <a:r>
                        <a:rPr lang="lo-LA" sz="1600" i="1" baseline="0" dirty="0" smtClean="0">
                          <a:latin typeface="Saysettha OT" pitchFamily="34" charset="-34"/>
                          <a:cs typeface="Saysettha OT" pitchFamily="34" charset="-34"/>
                        </a:rPr>
                        <a:t> 2008</a:t>
                      </a:r>
                      <a:endParaRPr lang="en-US" sz="1600" i="1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o-LA" sz="1600" i="1" dirty="0" smtClean="0">
                          <a:latin typeface="Saysettha OT" pitchFamily="34" charset="-34"/>
                          <a:cs typeface="Saysettha OT" pitchFamily="34" charset="-34"/>
                        </a:rPr>
                        <a:t>ໃຫ້ບຸກຄົນເຊົ່າ</a:t>
                      </a:r>
                      <a:endParaRPr lang="en-US" sz="1600" i="1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05496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 smtClean="0">
                          <a:latin typeface="Saysettha OT" pitchFamily="34" charset="-34"/>
                          <a:cs typeface="Saysettha OT" pitchFamily="34" charset="-34"/>
                        </a:rPr>
                        <a:t>4</a:t>
                      </a:r>
                      <a:endParaRPr lang="en-US" sz="1400" i="1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o-LA" sz="1600" i="1" dirty="0" smtClean="0">
                          <a:latin typeface="Saysettha OT" pitchFamily="34" charset="-34"/>
                          <a:cs typeface="Saysettha OT" pitchFamily="34" charset="-34"/>
                        </a:rPr>
                        <a:t>ລົດຕູ້</a:t>
                      </a:r>
                      <a:endParaRPr lang="en-US" sz="1600" i="1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o-LA" sz="1600" i="1" dirty="0" smtClean="0">
                          <a:latin typeface="Saysettha OT" pitchFamily="34" charset="-34"/>
                          <a:cs typeface="Saysettha OT" pitchFamily="34" charset="-34"/>
                        </a:rPr>
                        <a:t>ໂຕໂຍຕາ</a:t>
                      </a:r>
                      <a:endParaRPr lang="en-US" sz="1600" i="1" dirty="0" smtClean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o-LA" sz="1600" i="1" dirty="0" smtClean="0">
                          <a:latin typeface="Saysettha OT" pitchFamily="34" charset="-34"/>
                          <a:cs typeface="Saysettha OT" pitchFamily="34" charset="-34"/>
                        </a:rPr>
                        <a:t>30,000$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i="1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o-LA" sz="1600" i="1" dirty="0" smtClean="0">
                          <a:latin typeface="Saysettha OT" pitchFamily="34" charset="-34"/>
                          <a:cs typeface="Saysettha OT" pitchFamily="34" charset="-34"/>
                        </a:rPr>
                        <a:t>ທ.ຈັນ</a:t>
                      </a:r>
                      <a:r>
                        <a:rPr lang="en-US" sz="1600" i="1" dirty="0" smtClean="0">
                          <a:latin typeface="Saysettha OT" pitchFamily="34" charset="-34"/>
                          <a:cs typeface="Saysettha OT" pitchFamily="34" charset="-34"/>
                          <a:sym typeface="Wingdings 2"/>
                        </a:rPr>
                        <a:t></a:t>
                      </a:r>
                      <a:r>
                        <a:rPr lang="lo-LA" sz="1600" i="1" dirty="0" smtClean="0">
                          <a:latin typeface="Saysettha OT" pitchFamily="34" charset="-34"/>
                          <a:cs typeface="Saysettha OT" pitchFamily="34" charset="-34"/>
                          <a:sym typeface="Wingdings 2"/>
                        </a:rPr>
                        <a:t>ນ.ວອນ</a:t>
                      </a:r>
                      <a:endParaRPr lang="en-US" sz="1600" i="1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o-LA" sz="1600" i="1" dirty="0" smtClean="0">
                          <a:latin typeface="Saysettha OT" pitchFamily="34" charset="-34"/>
                          <a:cs typeface="Saysettha OT" pitchFamily="34" charset="-34"/>
                        </a:rPr>
                        <a:t>ຊື້ປີ</a:t>
                      </a:r>
                      <a:r>
                        <a:rPr lang="lo-LA" sz="1600" i="1" baseline="0" dirty="0" smtClean="0">
                          <a:latin typeface="Saysettha OT" pitchFamily="34" charset="-34"/>
                          <a:cs typeface="Saysettha OT" pitchFamily="34" charset="-34"/>
                        </a:rPr>
                        <a:t> 2008</a:t>
                      </a:r>
                      <a:endParaRPr lang="en-US" sz="1600" i="1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o-LA" sz="1600" i="1" dirty="0" smtClean="0">
                          <a:latin typeface="Saysettha OT" pitchFamily="34" charset="-34"/>
                          <a:cs typeface="Saysettha OT" pitchFamily="34" charset="-34"/>
                        </a:rPr>
                        <a:t>ບໍລິການເອງ</a:t>
                      </a:r>
                      <a:endParaRPr lang="en-US" sz="1600" i="1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05496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 smtClean="0">
                          <a:latin typeface="Saysettha OT" pitchFamily="34" charset="-34"/>
                          <a:cs typeface="Saysettha OT" pitchFamily="34" charset="-34"/>
                        </a:rPr>
                        <a:t>5</a:t>
                      </a:r>
                      <a:endParaRPr lang="en-US" sz="1400" i="1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o-LA" sz="1600" i="1" dirty="0" smtClean="0">
                          <a:latin typeface="Saysettha OT" pitchFamily="34" charset="-34"/>
                          <a:cs typeface="Saysettha OT" pitchFamily="34" charset="-34"/>
                        </a:rPr>
                        <a:t>ເຄື່ອງຂົບຫີນ</a:t>
                      </a:r>
                      <a:endParaRPr lang="en-US" sz="1600" i="1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i="1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o-LA" sz="1600" i="1" dirty="0" smtClean="0">
                          <a:latin typeface="Saysettha OT" pitchFamily="34" charset="-34"/>
                          <a:cs typeface="Saysettha OT" pitchFamily="34" charset="-34"/>
                        </a:rPr>
                        <a:t>120,000$</a:t>
                      </a:r>
                      <a:endParaRPr lang="en-US" sz="1600" i="1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i="1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o-LA" sz="1600" i="1" dirty="0" smtClean="0">
                          <a:latin typeface="Saysettha OT" pitchFamily="34" charset="-34"/>
                          <a:cs typeface="Saysettha OT" pitchFamily="34" charset="-34"/>
                        </a:rPr>
                        <a:t>ທ.ສູນ</a:t>
                      </a:r>
                      <a:endParaRPr lang="en-US" sz="1600" i="1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o-LA" sz="1600" i="1" dirty="0" smtClean="0">
                          <a:latin typeface="Saysettha OT" pitchFamily="34" charset="-34"/>
                          <a:cs typeface="Saysettha OT" pitchFamily="34" charset="-34"/>
                        </a:rPr>
                        <a:t>ຊື້ປີ</a:t>
                      </a:r>
                      <a:r>
                        <a:rPr lang="lo-LA" sz="1600" i="1" baseline="0" dirty="0" smtClean="0">
                          <a:latin typeface="Saysettha OT" pitchFamily="34" charset="-34"/>
                          <a:cs typeface="Saysettha OT" pitchFamily="34" charset="-34"/>
                        </a:rPr>
                        <a:t> 2009</a:t>
                      </a:r>
                      <a:endParaRPr lang="en-US" sz="1600" i="1" dirty="0" smtClean="0">
                        <a:latin typeface="Saysettha OT" pitchFamily="34" charset="-34"/>
                        <a:cs typeface="Saysettha OT" pitchFamily="34" charset="-34"/>
                      </a:endParaRPr>
                    </a:p>
                    <a:p>
                      <a:pPr algn="ctr"/>
                      <a:endParaRPr lang="en-US" sz="1600" i="1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o-LA" sz="1600" i="1" dirty="0" smtClean="0">
                          <a:latin typeface="Saysettha OT" pitchFamily="34" charset="-34"/>
                          <a:cs typeface="Saysettha OT" pitchFamily="34" charset="-34"/>
                        </a:rPr>
                        <a:t>ໃຫ້ເຊົ່າ</a:t>
                      </a:r>
                      <a:endParaRPr lang="en-US" sz="1600" i="1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05496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 smtClean="0">
                          <a:latin typeface="Saysettha OT" pitchFamily="34" charset="-34"/>
                          <a:cs typeface="Saysettha OT" pitchFamily="34" charset="-34"/>
                        </a:rPr>
                        <a:t>6</a:t>
                      </a:r>
                      <a:endParaRPr lang="en-US" sz="1400" i="1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o-LA" sz="1600" i="1" dirty="0" smtClean="0">
                          <a:latin typeface="Saysettha OT" pitchFamily="34" charset="-34"/>
                          <a:cs typeface="Saysettha OT" pitchFamily="34" charset="-34"/>
                        </a:rPr>
                        <a:t>ໂຮງສີເຂົ້າ</a:t>
                      </a:r>
                      <a:endParaRPr lang="en-US" sz="1600" i="1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i="1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o-LA" sz="1600" i="1" dirty="0" smtClean="0">
                          <a:latin typeface="Saysettha OT" pitchFamily="34" charset="-34"/>
                          <a:cs typeface="Saysettha OT" pitchFamily="34" charset="-34"/>
                        </a:rPr>
                        <a:t>150ລ້ານກີບ</a:t>
                      </a:r>
                      <a:endParaRPr lang="en-US" sz="1600" i="1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i="1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o-LA" sz="1600" i="1" dirty="0" smtClean="0">
                          <a:latin typeface="Saysettha OT" pitchFamily="34" charset="-34"/>
                          <a:cs typeface="Saysettha OT" pitchFamily="34" charset="-34"/>
                        </a:rPr>
                        <a:t>ນ.ວອນ</a:t>
                      </a:r>
                      <a:endParaRPr lang="en-US" sz="1600" i="1" dirty="0" smtClean="0">
                        <a:latin typeface="Saysettha OT" pitchFamily="34" charset="-34"/>
                        <a:cs typeface="Saysettha OT" pitchFamily="34" charset="-34"/>
                      </a:endParaRPr>
                    </a:p>
                    <a:p>
                      <a:pPr algn="ctr"/>
                      <a:endParaRPr lang="en-US" sz="1600" i="1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o-LA" sz="1600" i="1" dirty="0" smtClean="0">
                          <a:latin typeface="Saysettha OT" pitchFamily="34" charset="-34"/>
                          <a:cs typeface="Saysettha OT" pitchFamily="34" charset="-34"/>
                        </a:rPr>
                        <a:t>ຊື້ປີ</a:t>
                      </a:r>
                      <a:r>
                        <a:rPr lang="lo-LA" sz="1600" i="1" baseline="0" dirty="0" smtClean="0">
                          <a:latin typeface="Saysettha OT" pitchFamily="34" charset="-34"/>
                          <a:cs typeface="Saysettha OT" pitchFamily="34" charset="-34"/>
                        </a:rPr>
                        <a:t> 2009</a:t>
                      </a:r>
                      <a:endParaRPr lang="en-US" sz="1600" i="1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o-LA" sz="1600" i="1" dirty="0" smtClean="0">
                          <a:latin typeface="Saysettha OT" pitchFamily="34" charset="-34"/>
                          <a:cs typeface="Saysettha OT" pitchFamily="34" charset="-34"/>
                        </a:rPr>
                        <a:t>ບໍລິການເອງ</a:t>
                      </a:r>
                      <a:endParaRPr lang="en-US" sz="1600" i="1" dirty="0" smtClean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05496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 smtClean="0">
                          <a:latin typeface="Saysettha OT" pitchFamily="34" charset="-34"/>
                          <a:cs typeface="Saysettha OT" pitchFamily="34" charset="-34"/>
                        </a:rPr>
                        <a:t>7</a:t>
                      </a:r>
                      <a:endParaRPr lang="en-US" sz="1400" i="1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o-LA" sz="1600" i="1" dirty="0" smtClean="0">
                          <a:latin typeface="Saysettha OT" pitchFamily="34" charset="-34"/>
                          <a:cs typeface="Saysettha OT" pitchFamily="34" charset="-34"/>
                        </a:rPr>
                        <a:t>ເຄື່ອງຊ່ຽນ</a:t>
                      </a:r>
                      <a:endParaRPr lang="en-US" sz="1600" i="1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i="1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o-LA" sz="1600" i="1" dirty="0" smtClean="0">
                          <a:latin typeface="Saysettha OT" pitchFamily="34" charset="-34"/>
                          <a:cs typeface="Saysettha OT" pitchFamily="34" charset="-34"/>
                        </a:rPr>
                        <a:t>120ລ້ານກີບ</a:t>
                      </a:r>
                      <a:endParaRPr lang="en-US" sz="1600" i="1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i="1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o-LA" sz="1600" i="1" dirty="0" smtClean="0">
                          <a:latin typeface="Saysettha OT" pitchFamily="34" charset="-34"/>
                          <a:cs typeface="Saysettha OT" pitchFamily="34" charset="-34"/>
                        </a:rPr>
                        <a:t>ທ.ສູນ</a:t>
                      </a:r>
                      <a:endParaRPr lang="en-US" sz="1600" i="1" dirty="0" smtClean="0">
                        <a:latin typeface="Saysettha OT" pitchFamily="34" charset="-34"/>
                        <a:cs typeface="Saysettha OT" pitchFamily="34" charset="-34"/>
                      </a:endParaRPr>
                    </a:p>
                    <a:p>
                      <a:pPr algn="ctr"/>
                      <a:endParaRPr lang="en-US" sz="1600" i="1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o-LA" sz="1600" i="1" dirty="0" smtClean="0">
                          <a:latin typeface="Saysettha OT" pitchFamily="34" charset="-34"/>
                          <a:cs typeface="Saysettha OT" pitchFamily="34" charset="-34"/>
                        </a:rPr>
                        <a:t>ຊື້ປີ</a:t>
                      </a:r>
                      <a:r>
                        <a:rPr lang="lo-LA" sz="1600" i="1" baseline="0" dirty="0" smtClean="0">
                          <a:latin typeface="Saysettha OT" pitchFamily="34" charset="-34"/>
                          <a:cs typeface="Saysettha OT" pitchFamily="34" charset="-34"/>
                        </a:rPr>
                        <a:t> 20</a:t>
                      </a:r>
                      <a:r>
                        <a:rPr lang="en-US" sz="1600" i="1" baseline="0" dirty="0" smtClean="0">
                          <a:latin typeface="Saysettha OT" pitchFamily="34" charset="-34"/>
                          <a:cs typeface="Saysettha OT" pitchFamily="34" charset="-34"/>
                        </a:rPr>
                        <a:t>10</a:t>
                      </a:r>
                      <a:endParaRPr lang="en-US" sz="1600" i="1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o-LA" sz="1600" i="1" dirty="0" smtClean="0">
                          <a:latin typeface="Saysettha OT" pitchFamily="34" charset="-34"/>
                          <a:cs typeface="Saysettha OT" pitchFamily="34" charset="-34"/>
                        </a:rPr>
                        <a:t>ໃຫ້ເຊົ່າ</a:t>
                      </a:r>
                      <a:endParaRPr lang="en-US" sz="1600" i="1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0549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Saysettha OT" pitchFamily="34" charset="-34"/>
                          <a:cs typeface="Saysettha OT" pitchFamily="34" charset="-34"/>
                        </a:rPr>
                        <a:t>8</a:t>
                      </a:r>
                      <a:endParaRPr lang="en-US" sz="14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0549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Saysettha OT" pitchFamily="34" charset="-34"/>
                          <a:cs typeface="Saysettha OT" pitchFamily="34" charset="-34"/>
                        </a:rPr>
                        <a:t>9</a:t>
                      </a:r>
                      <a:endParaRPr lang="en-US" sz="14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0549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Saysettha OT" pitchFamily="34" charset="-34"/>
                          <a:cs typeface="Saysettha OT" pitchFamily="34" charset="-34"/>
                        </a:rPr>
                        <a:t>10</a:t>
                      </a:r>
                      <a:endParaRPr lang="en-US" sz="14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285728"/>
            <a:ext cx="77867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85720" y="214290"/>
            <a:ext cx="37862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o-LA" b="1" dirty="0" smtClean="0">
                <a:latin typeface="Saysettha OT" pitchFamily="34" charset="-34"/>
                <a:cs typeface="Saysettha OT" pitchFamily="34" charset="-34"/>
              </a:rPr>
              <a:t>4. ບັນຊີປະເພດວັດຖຸມີຄ່າຕ່າງໆ</a:t>
            </a:r>
            <a:endParaRPr lang="en-US" b="1" dirty="0">
              <a:latin typeface="Saysettha OT" pitchFamily="34" charset="-34"/>
              <a:cs typeface="Saysettha OT" pitchFamily="34" charset="-34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" y="640080"/>
          <a:ext cx="9072592" cy="6187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1470"/>
                <a:gridCol w="3143272"/>
                <a:gridCol w="1214446"/>
                <a:gridCol w="1143008"/>
                <a:gridCol w="1500198"/>
                <a:gridCol w="1500198"/>
              </a:tblGrid>
              <a:tr h="331153">
                <a:tc>
                  <a:txBody>
                    <a:bodyPr/>
                    <a:lstStyle/>
                    <a:p>
                      <a:pPr algn="ctr"/>
                      <a:r>
                        <a:rPr lang="lo-LA" sz="1600" dirty="0" smtClean="0">
                          <a:latin typeface="Saysettha OT" pitchFamily="34" charset="-34"/>
                          <a:cs typeface="Saysettha OT" pitchFamily="34" charset="-34"/>
                        </a:rPr>
                        <a:t>ລ/ດ</a:t>
                      </a:r>
                      <a:endParaRPr lang="en-US" sz="16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o-LA" sz="1600" dirty="0" smtClean="0">
                          <a:latin typeface="Saysettha OT" pitchFamily="34" charset="-34"/>
                          <a:cs typeface="Saysettha OT" pitchFamily="34" charset="-34"/>
                        </a:rPr>
                        <a:t>ປະເພດວັດຖຸມີຄ່າ ( ເງິນ,ຄຳເພັດ-ພອຍ,ເປັນບາດ,ເປັນແທ່ງແລະວັດຖຸມີຄ່າອື່ນໆ )</a:t>
                      </a:r>
                      <a:endParaRPr lang="en-US" sz="16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lo-LA" sz="1600" dirty="0" smtClean="0">
                        <a:latin typeface="Saysettha OT" pitchFamily="34" charset="-34"/>
                        <a:cs typeface="Saysettha OT" pitchFamily="34" charset="-34"/>
                      </a:endParaRPr>
                    </a:p>
                    <a:p>
                      <a:pPr algn="ctr"/>
                      <a:r>
                        <a:rPr lang="lo-LA" sz="1600" dirty="0" smtClean="0">
                          <a:latin typeface="Saysettha OT" pitchFamily="34" charset="-34"/>
                          <a:cs typeface="Saysettha OT" pitchFamily="34" charset="-34"/>
                        </a:rPr>
                        <a:t>ຈຳນວນ</a:t>
                      </a:r>
                      <a:endParaRPr lang="en-US" sz="16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lo-LA" sz="1600" dirty="0" smtClean="0">
                        <a:latin typeface="Saysettha OT" pitchFamily="34" charset="-34"/>
                        <a:cs typeface="Saysettha OT" pitchFamily="34" charset="-34"/>
                      </a:endParaRPr>
                    </a:p>
                    <a:p>
                      <a:pPr algn="ctr"/>
                      <a:r>
                        <a:rPr lang="lo-LA" sz="1600" dirty="0" smtClean="0">
                          <a:latin typeface="Saysettha OT" pitchFamily="34" charset="-34"/>
                          <a:cs typeface="Saysettha OT" pitchFamily="34" charset="-34"/>
                        </a:rPr>
                        <a:t>ມູນຄ່າ(ກີບ)</a:t>
                      </a:r>
                      <a:endParaRPr lang="en-US" sz="16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o-LA" sz="1600" dirty="0" smtClean="0">
                          <a:latin typeface="Saysettha OT" pitchFamily="34" charset="-34"/>
                          <a:cs typeface="Saysettha OT" pitchFamily="34" charset="-34"/>
                        </a:rPr>
                        <a:t>ເຈົ້າຂອງກຳມະສິດ</a:t>
                      </a:r>
                      <a:endParaRPr lang="en-US" sz="16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o-LA" sz="1600" dirty="0" smtClean="0">
                          <a:latin typeface="Saysettha OT" pitchFamily="34" charset="-34"/>
                          <a:cs typeface="Saysettha OT" pitchFamily="34" charset="-34"/>
                        </a:rPr>
                        <a:t>ເຫດຜົນໄດ້ມາກຳມະສິດ</a:t>
                      </a:r>
                      <a:endParaRPr lang="en-US" sz="16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</a:tr>
              <a:tr h="331153">
                <a:tc>
                  <a:txBody>
                    <a:bodyPr/>
                    <a:lstStyle/>
                    <a:p>
                      <a:pPr algn="ctr"/>
                      <a:r>
                        <a:rPr lang="lo-LA" sz="1600" dirty="0" smtClean="0">
                          <a:latin typeface="Saysettha OT" pitchFamily="34" charset="-34"/>
                          <a:cs typeface="Saysettha OT" pitchFamily="34" charset="-34"/>
                        </a:rPr>
                        <a:t>1</a:t>
                      </a:r>
                      <a:endParaRPr lang="en-US" sz="16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o-LA" sz="1600" i="1" dirty="0" smtClean="0">
                          <a:latin typeface="Saysettha OT" pitchFamily="34" charset="-34"/>
                          <a:cs typeface="Saysettha OT" pitchFamily="34" charset="-34"/>
                        </a:rPr>
                        <a:t>ຄຳຮູບປະພັນ</a:t>
                      </a:r>
                      <a:endParaRPr lang="en-US" sz="1600" i="1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o-LA" sz="1600" i="1" dirty="0" smtClean="0">
                          <a:latin typeface="Saysettha OT" pitchFamily="34" charset="-34"/>
                          <a:cs typeface="Saysettha OT" pitchFamily="34" charset="-34"/>
                        </a:rPr>
                        <a:t>10 ບາດ</a:t>
                      </a:r>
                      <a:endParaRPr lang="en-US" sz="1600" i="1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o-LA" sz="1600" i="1" dirty="0" smtClean="0">
                          <a:latin typeface="Saysettha OT" pitchFamily="34" charset="-34"/>
                          <a:cs typeface="Saysettha OT" pitchFamily="34" charset="-34"/>
                        </a:rPr>
                        <a:t>50</a:t>
                      </a:r>
                      <a:r>
                        <a:rPr lang="lo-LA" sz="1600" i="1" baseline="0" dirty="0" smtClean="0">
                          <a:latin typeface="Saysettha OT" pitchFamily="34" charset="-34"/>
                          <a:cs typeface="Saysettha OT" pitchFamily="34" charset="-34"/>
                        </a:rPr>
                        <a:t> ລ້ານ</a:t>
                      </a:r>
                      <a:endParaRPr lang="en-US" sz="1600" i="1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o-LA" sz="1600" i="1" dirty="0" smtClean="0">
                          <a:latin typeface="Saysettha OT" pitchFamily="34" charset="-34"/>
                          <a:cs typeface="Saysettha OT" pitchFamily="34" charset="-34"/>
                        </a:rPr>
                        <a:t>ທ.ຈັນ</a:t>
                      </a:r>
                      <a:r>
                        <a:rPr lang="en-US" sz="1600" i="1" dirty="0" smtClean="0">
                          <a:latin typeface="Saysettha OT" pitchFamily="34" charset="-34"/>
                          <a:cs typeface="Saysettha OT" pitchFamily="34" charset="-34"/>
                          <a:sym typeface="Wingdings 2"/>
                        </a:rPr>
                        <a:t></a:t>
                      </a:r>
                      <a:r>
                        <a:rPr lang="lo-LA" sz="1600" i="1" dirty="0" smtClean="0">
                          <a:latin typeface="Saysettha OT" pitchFamily="34" charset="-34"/>
                          <a:cs typeface="Saysettha OT" pitchFamily="34" charset="-34"/>
                          <a:sym typeface="Wingdings 2"/>
                        </a:rPr>
                        <a:t>ນ.ວອນ</a:t>
                      </a:r>
                      <a:endParaRPr lang="en-US" sz="1600" i="1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o-LA" sz="1600" i="1" dirty="0" smtClean="0">
                          <a:latin typeface="Saysettha OT" pitchFamily="34" charset="-34"/>
                          <a:cs typeface="Saysettha OT" pitchFamily="34" charset="-34"/>
                        </a:rPr>
                        <a:t>ຊຶື້</a:t>
                      </a:r>
                      <a:endParaRPr lang="en-US" sz="1600" i="1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</a:tr>
              <a:tr h="331153">
                <a:tc>
                  <a:txBody>
                    <a:bodyPr/>
                    <a:lstStyle/>
                    <a:p>
                      <a:pPr algn="ctr"/>
                      <a:r>
                        <a:rPr lang="lo-LA" sz="1600" dirty="0" smtClean="0">
                          <a:latin typeface="Saysettha OT" pitchFamily="34" charset="-34"/>
                          <a:cs typeface="Saysettha OT" pitchFamily="34" charset="-34"/>
                        </a:rPr>
                        <a:t>2</a:t>
                      </a:r>
                      <a:endParaRPr lang="en-US" sz="16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o-LA" sz="1600" i="1" dirty="0" smtClean="0">
                          <a:latin typeface="Saysettha OT" pitchFamily="34" charset="-34"/>
                          <a:cs typeface="Saysettha OT" pitchFamily="34" charset="-34"/>
                        </a:rPr>
                        <a:t>ເພັດ</a:t>
                      </a:r>
                      <a:endParaRPr lang="en-US" sz="1600" i="1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o-LA" sz="1600" i="1" dirty="0" smtClean="0">
                          <a:latin typeface="Saysettha OT" pitchFamily="34" charset="-34"/>
                          <a:cs typeface="Saysettha OT" pitchFamily="34" charset="-34"/>
                        </a:rPr>
                        <a:t>50</a:t>
                      </a:r>
                      <a:r>
                        <a:rPr lang="lo-LA" sz="1600" i="1" baseline="0" dirty="0" smtClean="0">
                          <a:latin typeface="Saysettha OT" pitchFamily="34" charset="-34"/>
                          <a:cs typeface="Saysettha OT" pitchFamily="34" charset="-34"/>
                        </a:rPr>
                        <a:t> ກະຫຼັດ</a:t>
                      </a:r>
                      <a:endParaRPr lang="en-US" sz="1600" i="1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o-LA" sz="1600" i="1" dirty="0" smtClean="0">
                          <a:latin typeface="Saysettha OT" pitchFamily="34" charset="-34"/>
                          <a:cs typeface="Saysettha OT" pitchFamily="34" charset="-34"/>
                        </a:rPr>
                        <a:t>180ລ້ານ</a:t>
                      </a:r>
                      <a:endParaRPr lang="en-US" sz="1600" i="1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o-LA" sz="1600" i="1" dirty="0" smtClean="0">
                          <a:latin typeface="Saysettha OT" pitchFamily="34" charset="-34"/>
                          <a:cs typeface="Saysettha OT" pitchFamily="34" charset="-34"/>
                        </a:rPr>
                        <a:t>ນ.ວອນ</a:t>
                      </a:r>
                      <a:endParaRPr lang="en-US" sz="1600" i="1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o-LA" sz="1600" i="1" dirty="0" smtClean="0">
                          <a:latin typeface="Saysettha OT" pitchFamily="34" charset="-34"/>
                          <a:cs typeface="Saysettha OT" pitchFamily="34" charset="-34"/>
                        </a:rPr>
                        <a:t>ຊື້</a:t>
                      </a:r>
                      <a:endParaRPr lang="en-US" sz="1600" i="1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</a:tr>
              <a:tr h="331153">
                <a:tc>
                  <a:txBody>
                    <a:bodyPr/>
                    <a:lstStyle/>
                    <a:p>
                      <a:pPr algn="ctr"/>
                      <a:r>
                        <a:rPr lang="lo-LA" sz="1600" dirty="0" smtClean="0">
                          <a:latin typeface="Saysettha OT" pitchFamily="34" charset="-34"/>
                          <a:cs typeface="Saysettha OT" pitchFamily="34" charset="-34"/>
                        </a:rPr>
                        <a:t>3</a:t>
                      </a:r>
                      <a:endParaRPr lang="en-US" sz="16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o-LA" sz="1600" i="1" dirty="0" smtClean="0">
                          <a:latin typeface="Saysettha OT" pitchFamily="34" charset="-34"/>
                          <a:cs typeface="Saysettha OT" pitchFamily="34" charset="-34"/>
                        </a:rPr>
                        <a:t>ໂມງ ໂລເລັກ</a:t>
                      </a:r>
                      <a:endParaRPr lang="en-US" sz="1600" i="1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o-LA" sz="1600" i="1" dirty="0" smtClean="0">
                          <a:latin typeface="Saysettha OT" pitchFamily="34" charset="-34"/>
                          <a:cs typeface="Saysettha OT" pitchFamily="34" charset="-34"/>
                        </a:rPr>
                        <a:t>1</a:t>
                      </a:r>
                      <a:r>
                        <a:rPr lang="lo-LA" sz="1600" i="1" baseline="0" dirty="0" smtClean="0">
                          <a:latin typeface="Saysettha OT" pitchFamily="34" charset="-34"/>
                          <a:cs typeface="Saysettha OT" pitchFamily="34" charset="-34"/>
                        </a:rPr>
                        <a:t> ໜ່ວຍ</a:t>
                      </a:r>
                      <a:endParaRPr lang="en-US" sz="1600" i="1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o-LA" sz="1600" i="1" dirty="0" smtClean="0">
                          <a:latin typeface="Saysettha OT" pitchFamily="34" charset="-34"/>
                          <a:cs typeface="Saysettha OT" pitchFamily="34" charset="-34"/>
                        </a:rPr>
                        <a:t>20ລ້ານ</a:t>
                      </a:r>
                      <a:endParaRPr lang="en-US" sz="1600" i="1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o-LA" sz="1600" i="1" dirty="0" smtClean="0">
                          <a:latin typeface="Saysettha OT" pitchFamily="34" charset="-34"/>
                          <a:cs typeface="Saysettha OT" pitchFamily="34" charset="-34"/>
                        </a:rPr>
                        <a:t>ທ.ຈັນ</a:t>
                      </a:r>
                      <a:endParaRPr lang="en-US" sz="1600" i="1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o-LA" sz="1600" i="1" dirty="0" smtClean="0">
                          <a:latin typeface="Saysettha OT" pitchFamily="34" charset="-34"/>
                          <a:cs typeface="Saysettha OT" pitchFamily="34" charset="-34"/>
                        </a:rPr>
                        <a:t>ຂອງຂວັນ</a:t>
                      </a:r>
                      <a:endParaRPr lang="en-US" sz="1600" i="1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</a:tr>
              <a:tr h="331153">
                <a:tc>
                  <a:txBody>
                    <a:bodyPr/>
                    <a:lstStyle/>
                    <a:p>
                      <a:pPr algn="ctr"/>
                      <a:r>
                        <a:rPr lang="lo-LA" sz="1600" dirty="0" smtClean="0">
                          <a:latin typeface="Saysettha OT" pitchFamily="34" charset="-34"/>
                          <a:cs typeface="Saysettha OT" pitchFamily="34" charset="-34"/>
                        </a:rPr>
                        <a:t>4</a:t>
                      </a:r>
                      <a:endParaRPr lang="en-US" sz="16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</a:tr>
              <a:tr h="331153">
                <a:tc>
                  <a:txBody>
                    <a:bodyPr/>
                    <a:lstStyle/>
                    <a:p>
                      <a:pPr algn="ctr"/>
                      <a:r>
                        <a:rPr lang="lo-LA" sz="1600" dirty="0" smtClean="0">
                          <a:latin typeface="Saysettha OT" pitchFamily="34" charset="-34"/>
                          <a:cs typeface="Saysettha OT" pitchFamily="34" charset="-34"/>
                        </a:rPr>
                        <a:t>5</a:t>
                      </a:r>
                      <a:endParaRPr lang="en-US" sz="16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</a:tr>
              <a:tr h="331153">
                <a:tc>
                  <a:txBody>
                    <a:bodyPr/>
                    <a:lstStyle/>
                    <a:p>
                      <a:pPr algn="ctr"/>
                      <a:r>
                        <a:rPr lang="lo-LA" sz="1600" dirty="0" smtClean="0">
                          <a:latin typeface="Saysettha OT" pitchFamily="34" charset="-34"/>
                          <a:cs typeface="Saysettha OT" pitchFamily="34" charset="-34"/>
                        </a:rPr>
                        <a:t>6</a:t>
                      </a:r>
                      <a:endParaRPr lang="en-US" sz="16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</a:tr>
              <a:tr h="331153">
                <a:tc>
                  <a:txBody>
                    <a:bodyPr/>
                    <a:lstStyle/>
                    <a:p>
                      <a:pPr algn="ctr"/>
                      <a:r>
                        <a:rPr lang="lo-LA" sz="1600" dirty="0" smtClean="0">
                          <a:latin typeface="Saysettha OT" pitchFamily="34" charset="-34"/>
                          <a:cs typeface="Saysettha OT" pitchFamily="34" charset="-34"/>
                        </a:rPr>
                        <a:t>7</a:t>
                      </a:r>
                      <a:endParaRPr lang="en-US" sz="16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</a:tr>
              <a:tr h="331153">
                <a:tc>
                  <a:txBody>
                    <a:bodyPr/>
                    <a:lstStyle/>
                    <a:p>
                      <a:pPr algn="ctr"/>
                      <a:r>
                        <a:rPr lang="lo-LA" sz="1600" dirty="0" smtClean="0">
                          <a:latin typeface="Saysettha OT" pitchFamily="34" charset="-34"/>
                          <a:cs typeface="Saysettha OT" pitchFamily="34" charset="-34"/>
                        </a:rPr>
                        <a:t>8</a:t>
                      </a:r>
                      <a:endParaRPr lang="en-US" sz="16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</a:tr>
              <a:tr h="331153">
                <a:tc>
                  <a:txBody>
                    <a:bodyPr/>
                    <a:lstStyle/>
                    <a:p>
                      <a:pPr algn="ctr"/>
                      <a:r>
                        <a:rPr lang="lo-LA" sz="1600" dirty="0" smtClean="0">
                          <a:latin typeface="Saysettha OT" pitchFamily="34" charset="-34"/>
                          <a:cs typeface="Saysettha OT" pitchFamily="34" charset="-34"/>
                        </a:rPr>
                        <a:t>9</a:t>
                      </a:r>
                      <a:endParaRPr lang="en-US" sz="16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</a:tr>
              <a:tr h="331153">
                <a:tc>
                  <a:txBody>
                    <a:bodyPr/>
                    <a:lstStyle/>
                    <a:p>
                      <a:pPr algn="ctr"/>
                      <a:r>
                        <a:rPr lang="lo-LA" sz="1600" dirty="0" smtClean="0">
                          <a:latin typeface="Saysettha OT" pitchFamily="34" charset="-34"/>
                          <a:cs typeface="Saysettha OT" pitchFamily="34" charset="-34"/>
                        </a:rPr>
                        <a:t>10</a:t>
                      </a:r>
                      <a:endParaRPr lang="en-US" sz="16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</a:tr>
              <a:tr h="331153">
                <a:tc>
                  <a:txBody>
                    <a:bodyPr/>
                    <a:lstStyle/>
                    <a:p>
                      <a:pPr algn="ctr"/>
                      <a:r>
                        <a:rPr lang="lo-LA" sz="1600" dirty="0" smtClean="0">
                          <a:latin typeface="Saysettha OT" pitchFamily="34" charset="-34"/>
                          <a:cs typeface="Saysettha OT" pitchFamily="34" charset="-34"/>
                        </a:rPr>
                        <a:t>11</a:t>
                      </a:r>
                      <a:endParaRPr lang="en-US" sz="16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</a:tr>
              <a:tr h="331153">
                <a:tc>
                  <a:txBody>
                    <a:bodyPr/>
                    <a:lstStyle/>
                    <a:p>
                      <a:pPr algn="ctr"/>
                      <a:r>
                        <a:rPr lang="lo-LA" sz="1600" dirty="0" smtClean="0">
                          <a:latin typeface="Saysettha OT" pitchFamily="34" charset="-34"/>
                          <a:cs typeface="Saysettha OT" pitchFamily="34" charset="-34"/>
                        </a:rPr>
                        <a:t>12</a:t>
                      </a:r>
                      <a:endParaRPr lang="en-US" sz="16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</a:tr>
              <a:tr h="331153">
                <a:tc>
                  <a:txBody>
                    <a:bodyPr/>
                    <a:lstStyle/>
                    <a:p>
                      <a:pPr algn="ctr"/>
                      <a:r>
                        <a:rPr lang="lo-LA" sz="1600" dirty="0" smtClean="0">
                          <a:latin typeface="Saysettha OT" pitchFamily="34" charset="-34"/>
                          <a:cs typeface="Saysettha OT" pitchFamily="34" charset="-34"/>
                        </a:rPr>
                        <a:t>13</a:t>
                      </a:r>
                      <a:endParaRPr lang="en-US" sz="16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</a:tr>
              <a:tr h="331153">
                <a:tc>
                  <a:txBody>
                    <a:bodyPr/>
                    <a:lstStyle/>
                    <a:p>
                      <a:pPr algn="ctr"/>
                      <a:r>
                        <a:rPr lang="lo-LA" sz="1600" dirty="0" smtClean="0">
                          <a:latin typeface="Saysettha OT" pitchFamily="34" charset="-34"/>
                          <a:cs typeface="Saysettha OT" pitchFamily="34" charset="-34"/>
                        </a:rPr>
                        <a:t>14</a:t>
                      </a:r>
                      <a:endParaRPr lang="en-US" sz="16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</a:tr>
              <a:tr h="331153">
                <a:tc>
                  <a:txBody>
                    <a:bodyPr/>
                    <a:lstStyle/>
                    <a:p>
                      <a:pPr algn="ctr"/>
                      <a:r>
                        <a:rPr lang="lo-LA" sz="1600" dirty="0" smtClean="0">
                          <a:latin typeface="Saysettha OT" pitchFamily="34" charset="-34"/>
                          <a:cs typeface="Saysettha OT" pitchFamily="34" charset="-34"/>
                        </a:rPr>
                        <a:t>15</a:t>
                      </a:r>
                      <a:endParaRPr lang="en-US" sz="16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</a:tr>
              <a:tr h="331153">
                <a:tc>
                  <a:txBody>
                    <a:bodyPr/>
                    <a:lstStyle/>
                    <a:p>
                      <a:pPr algn="ctr"/>
                      <a:r>
                        <a:rPr lang="lo-LA" sz="1600" dirty="0" smtClean="0">
                          <a:latin typeface="Saysettha OT" pitchFamily="34" charset="-34"/>
                          <a:cs typeface="Saysettha OT" pitchFamily="34" charset="-34"/>
                        </a:rPr>
                        <a:t>16</a:t>
                      </a:r>
                      <a:endParaRPr lang="en-US" sz="16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14290"/>
            <a:ext cx="4429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o-LA" b="1" dirty="0" smtClean="0">
                <a:latin typeface="Saysettha OT" pitchFamily="34" charset="-34"/>
                <a:cs typeface="Saysettha OT" pitchFamily="34" charset="-34"/>
              </a:rPr>
              <a:t>5.</a:t>
            </a:r>
            <a:r>
              <a:rPr lang="en-US" b="1" dirty="0" smtClean="0">
                <a:latin typeface="Saysettha OT" pitchFamily="34" charset="-34"/>
                <a:cs typeface="Saysettha OT" pitchFamily="34" charset="-34"/>
              </a:rPr>
              <a:t> </a:t>
            </a:r>
            <a:r>
              <a:rPr lang="lo-LA" b="1" dirty="0" smtClean="0">
                <a:latin typeface="Saysettha OT" pitchFamily="34" charset="-34"/>
                <a:cs typeface="Saysettha OT" pitchFamily="34" charset="-34"/>
              </a:rPr>
              <a:t>ບັນຊີເງິນຝາກ ແລະ ພັນທະບັດ</a:t>
            </a:r>
            <a:endParaRPr lang="en-US" b="1" dirty="0">
              <a:latin typeface="Saysettha OT" pitchFamily="34" charset="-34"/>
              <a:cs typeface="Saysettha OT" pitchFamily="34" charset="-34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" y="642918"/>
          <a:ext cx="9144000" cy="5979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1471"/>
                <a:gridCol w="3086129"/>
                <a:gridCol w="1828800"/>
                <a:gridCol w="1443053"/>
                <a:gridCol w="221454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o-LA" sz="1600" dirty="0" smtClean="0">
                          <a:latin typeface="Saysettha OT" pitchFamily="34" charset="-34"/>
                          <a:cs typeface="Saysettha OT" pitchFamily="34" charset="-34"/>
                        </a:rPr>
                        <a:t>ລ/ດ</a:t>
                      </a:r>
                      <a:endParaRPr lang="en-US" sz="16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o-LA" sz="1600" dirty="0" smtClean="0">
                          <a:latin typeface="Saysettha OT" pitchFamily="34" charset="-34"/>
                          <a:cs typeface="Saysettha OT" pitchFamily="34" charset="-34"/>
                        </a:rPr>
                        <a:t>ຊື່ທະນາຄານ,ກອງທຶນ</a:t>
                      </a:r>
                      <a:r>
                        <a:rPr lang="en-US" sz="1600" dirty="0" smtClean="0">
                          <a:latin typeface="Saysettha OT" pitchFamily="34" charset="-34"/>
                          <a:cs typeface="Saysettha OT" pitchFamily="34" charset="-34"/>
                        </a:rPr>
                        <a:t> </a:t>
                      </a:r>
                      <a:r>
                        <a:rPr lang="lo-LA" sz="1600" dirty="0" smtClean="0">
                          <a:latin typeface="Saysettha OT" pitchFamily="34" charset="-34"/>
                          <a:cs typeface="Saysettha OT" pitchFamily="34" charset="-34"/>
                        </a:rPr>
                        <a:t>ຫຼື</a:t>
                      </a:r>
                      <a:r>
                        <a:rPr lang="en-US" sz="1600" dirty="0" smtClean="0">
                          <a:latin typeface="Saysettha OT" pitchFamily="34" charset="-34"/>
                          <a:cs typeface="Saysettha OT" pitchFamily="34" charset="-34"/>
                        </a:rPr>
                        <a:t> </a:t>
                      </a:r>
                      <a:r>
                        <a:rPr lang="lo-LA" sz="1600" dirty="0" smtClean="0">
                          <a:latin typeface="Saysettha OT" pitchFamily="34" charset="-34"/>
                          <a:cs typeface="Saysettha OT" pitchFamily="34" charset="-34"/>
                        </a:rPr>
                        <a:t>ສະຖາບັນການເງິນ</a:t>
                      </a:r>
                      <a:endParaRPr lang="en-US" sz="16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o-LA" sz="1600" dirty="0" smtClean="0">
                          <a:latin typeface="Saysettha OT" pitchFamily="34" charset="-34"/>
                          <a:cs typeface="Saysettha OT" pitchFamily="34" charset="-34"/>
                        </a:rPr>
                        <a:t>ຈຳນວນເງິນ</a:t>
                      </a:r>
                      <a:r>
                        <a:rPr lang="lo-LA" sz="1600" baseline="0" dirty="0" smtClean="0">
                          <a:latin typeface="Saysettha OT" pitchFamily="34" charset="-34"/>
                          <a:cs typeface="Saysettha OT" pitchFamily="34" charset="-34"/>
                        </a:rPr>
                        <a:t>   </a:t>
                      </a:r>
                      <a:r>
                        <a:rPr lang="lo-LA" sz="1600" dirty="0" smtClean="0">
                          <a:latin typeface="Saysettha OT" pitchFamily="34" charset="-34"/>
                          <a:cs typeface="Saysettha OT" pitchFamily="34" charset="-34"/>
                        </a:rPr>
                        <a:t>ຝາກ/ພັນທະບັດ</a:t>
                      </a:r>
                      <a:endParaRPr lang="en-US" sz="16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o-LA" sz="1600" dirty="0" smtClean="0">
                          <a:latin typeface="Saysettha OT" pitchFamily="34" charset="-34"/>
                          <a:cs typeface="Saysettha OT" pitchFamily="34" charset="-34"/>
                        </a:rPr>
                        <a:t>ອັດຕາດອກເບ້ຍ(%ເດືອນຫຼືປີ)</a:t>
                      </a:r>
                      <a:endParaRPr lang="en-US" sz="16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o-LA" sz="1600" dirty="0" smtClean="0">
                          <a:latin typeface="Saysettha OT" pitchFamily="34" charset="-34"/>
                          <a:cs typeface="Saysettha OT" pitchFamily="34" charset="-34"/>
                        </a:rPr>
                        <a:t>ລາຍຊື່ຜູ້ຝາກເງິນ</a:t>
                      </a:r>
                      <a:endParaRPr lang="en-US" sz="16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o-LA" sz="1600" dirty="0" smtClean="0">
                          <a:latin typeface="Saysettha OT" pitchFamily="34" charset="-34"/>
                          <a:cs typeface="Saysettha OT" pitchFamily="34" charset="-34"/>
                        </a:rPr>
                        <a:t>1</a:t>
                      </a:r>
                      <a:endParaRPr lang="en-US" sz="16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o-LA" sz="1600" i="1" dirty="0" smtClean="0">
                          <a:latin typeface="Saysettha OT" pitchFamily="34" charset="-34"/>
                          <a:cs typeface="Saysettha OT" pitchFamily="34" charset="-34"/>
                        </a:rPr>
                        <a:t>ທະນະຄານຮ່ວມພັດທະນາ</a:t>
                      </a:r>
                      <a:endParaRPr lang="en-US" sz="1600" i="1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o-LA" sz="1600" i="1" dirty="0" smtClean="0">
                          <a:latin typeface="Saysettha OT" pitchFamily="34" charset="-34"/>
                          <a:cs typeface="Saysettha OT" pitchFamily="34" charset="-34"/>
                        </a:rPr>
                        <a:t>200.000.0000ກີບ</a:t>
                      </a:r>
                      <a:endParaRPr lang="en-US" sz="1600" i="1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o-LA" sz="1600" i="1" dirty="0" smtClean="0">
                          <a:latin typeface="Saysettha OT" pitchFamily="34" charset="-34"/>
                          <a:cs typeface="Saysettha OT" pitchFamily="34" charset="-34"/>
                        </a:rPr>
                        <a:t>12</a:t>
                      </a:r>
                      <a:r>
                        <a:rPr lang="en-US" sz="1600" i="1" dirty="0" smtClean="0">
                          <a:latin typeface="Saysettha OT" pitchFamily="34" charset="-34"/>
                          <a:cs typeface="Saysettha OT" pitchFamily="34" charset="-34"/>
                        </a:rPr>
                        <a:t>%</a:t>
                      </a:r>
                      <a:endParaRPr lang="en-US" sz="1600" i="1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o-LA" sz="1600" i="1" dirty="0" smtClean="0">
                          <a:latin typeface="Saysettha OT" pitchFamily="34" charset="-34"/>
                          <a:cs typeface="Saysettha OT" pitchFamily="34" charset="-34"/>
                        </a:rPr>
                        <a:t>ທ.ຈັນ</a:t>
                      </a:r>
                      <a:endParaRPr lang="en-US" sz="1600" i="1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o-LA" sz="1600" dirty="0" smtClean="0">
                          <a:latin typeface="Saysettha OT" pitchFamily="34" charset="-34"/>
                          <a:cs typeface="Saysettha OT" pitchFamily="34" charset="-34"/>
                        </a:rPr>
                        <a:t>2</a:t>
                      </a:r>
                      <a:endParaRPr lang="en-US" sz="16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o-LA" sz="1600" i="1" dirty="0" smtClean="0">
                          <a:latin typeface="Saysettha OT" pitchFamily="34" charset="-34"/>
                          <a:cs typeface="Saysettha OT" pitchFamily="34" charset="-34"/>
                        </a:rPr>
                        <a:t>ທະນະຄານການຄ້າຕ່າງປະເທດມະຫາຊົນ</a:t>
                      </a:r>
                      <a:endParaRPr lang="en-US" sz="1600" i="1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o-LA" sz="1600" i="1" dirty="0" smtClean="0">
                          <a:latin typeface="Saysettha OT" pitchFamily="34" charset="-34"/>
                          <a:cs typeface="Saysettha OT" pitchFamily="34" charset="-34"/>
                        </a:rPr>
                        <a:t>324.000.0000ກີບ</a:t>
                      </a:r>
                      <a:endParaRPr lang="en-US" sz="1600" i="1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o-LA" sz="1600" i="1" dirty="0" smtClean="0">
                          <a:latin typeface="Saysettha OT" pitchFamily="34" charset="-34"/>
                          <a:cs typeface="Saysettha OT" pitchFamily="34" charset="-34"/>
                        </a:rPr>
                        <a:t>10</a:t>
                      </a:r>
                      <a:r>
                        <a:rPr lang="en-US" sz="1600" i="1" dirty="0" smtClean="0">
                          <a:latin typeface="Saysettha OT" pitchFamily="34" charset="-34"/>
                          <a:cs typeface="Saysettha OT" pitchFamily="34" charset="-34"/>
                        </a:rPr>
                        <a:t>%</a:t>
                      </a:r>
                      <a:endParaRPr lang="en-US" sz="1600" i="1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o-LA" sz="1600" i="1" dirty="0" smtClean="0">
                          <a:latin typeface="Saysettha OT" pitchFamily="34" charset="-34"/>
                          <a:cs typeface="Saysettha OT" pitchFamily="34" charset="-34"/>
                        </a:rPr>
                        <a:t>ນ.ວອນ</a:t>
                      </a:r>
                      <a:endParaRPr lang="en-US" sz="1600" i="1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o-LA" sz="1600" dirty="0" smtClean="0">
                          <a:latin typeface="Saysettha OT" pitchFamily="34" charset="-34"/>
                          <a:cs typeface="Saysettha OT" pitchFamily="34" charset="-34"/>
                        </a:rPr>
                        <a:t>3</a:t>
                      </a:r>
                      <a:endParaRPr lang="en-US" sz="16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o-LA" sz="1600" dirty="0" smtClean="0">
                          <a:latin typeface="Saysettha OT" pitchFamily="34" charset="-34"/>
                          <a:cs typeface="Saysettha OT" pitchFamily="34" charset="-34"/>
                        </a:rPr>
                        <a:t>4</a:t>
                      </a:r>
                      <a:endParaRPr lang="en-US" sz="16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o-LA" sz="1600" dirty="0" smtClean="0">
                          <a:latin typeface="Saysettha OT" pitchFamily="34" charset="-34"/>
                          <a:cs typeface="Saysettha OT" pitchFamily="34" charset="-34"/>
                        </a:rPr>
                        <a:t>5</a:t>
                      </a:r>
                      <a:endParaRPr lang="en-US" sz="16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o-LA" sz="1600" dirty="0" smtClean="0">
                          <a:latin typeface="Saysettha OT" pitchFamily="34" charset="-34"/>
                          <a:cs typeface="Saysettha OT" pitchFamily="34" charset="-34"/>
                        </a:rPr>
                        <a:t>6</a:t>
                      </a:r>
                      <a:endParaRPr lang="en-US" sz="16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o-LA" sz="1600" dirty="0" smtClean="0">
                          <a:latin typeface="Saysettha OT" pitchFamily="34" charset="-34"/>
                          <a:cs typeface="Saysettha OT" pitchFamily="34" charset="-34"/>
                        </a:rPr>
                        <a:t>7</a:t>
                      </a:r>
                      <a:endParaRPr lang="en-US" sz="16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o-LA" sz="1600" dirty="0" smtClean="0">
                          <a:latin typeface="Saysettha OT" pitchFamily="34" charset="-34"/>
                          <a:cs typeface="Saysettha OT" pitchFamily="34" charset="-34"/>
                        </a:rPr>
                        <a:t>8</a:t>
                      </a:r>
                      <a:endParaRPr lang="en-US" sz="16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o-LA" sz="1600" dirty="0" smtClean="0">
                          <a:latin typeface="Saysettha OT" pitchFamily="34" charset="-34"/>
                          <a:cs typeface="Saysettha OT" pitchFamily="34" charset="-34"/>
                        </a:rPr>
                        <a:t>9</a:t>
                      </a:r>
                      <a:endParaRPr lang="en-US" sz="16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o-LA" sz="1600" dirty="0" smtClean="0">
                          <a:latin typeface="Saysettha OT" pitchFamily="34" charset="-34"/>
                          <a:cs typeface="Saysettha OT" pitchFamily="34" charset="-34"/>
                        </a:rPr>
                        <a:t>10</a:t>
                      </a:r>
                      <a:endParaRPr lang="en-US" sz="16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o-LA" sz="1600" dirty="0" smtClean="0">
                          <a:latin typeface="Saysettha OT" pitchFamily="34" charset="-34"/>
                          <a:cs typeface="Saysettha OT" pitchFamily="34" charset="-34"/>
                        </a:rPr>
                        <a:t>11</a:t>
                      </a:r>
                      <a:endParaRPr lang="en-US" sz="16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o-LA" sz="1600" dirty="0" smtClean="0">
                          <a:latin typeface="Saysettha OT" pitchFamily="34" charset="-34"/>
                          <a:cs typeface="Saysettha OT" pitchFamily="34" charset="-34"/>
                        </a:rPr>
                        <a:t>12</a:t>
                      </a:r>
                      <a:endParaRPr lang="en-US" sz="16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o-LA" sz="1600" dirty="0" smtClean="0">
                          <a:latin typeface="Saysettha OT" pitchFamily="34" charset="-34"/>
                          <a:cs typeface="Saysettha OT" pitchFamily="34" charset="-34"/>
                        </a:rPr>
                        <a:t>13</a:t>
                      </a:r>
                      <a:endParaRPr lang="en-US" sz="16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o-LA" sz="1600" dirty="0" smtClean="0">
                          <a:latin typeface="Saysettha OT" pitchFamily="34" charset="-34"/>
                          <a:cs typeface="Saysettha OT" pitchFamily="34" charset="-34"/>
                        </a:rPr>
                        <a:t>14</a:t>
                      </a:r>
                      <a:endParaRPr lang="en-US" sz="16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142852"/>
            <a:ext cx="17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o-LA" b="1" dirty="0" smtClean="0">
                <a:latin typeface="Saysettha OT" pitchFamily="34" charset="-34"/>
                <a:cs typeface="Saysettha OT" pitchFamily="34" charset="-34"/>
              </a:rPr>
              <a:t>6. ບັນຊີຮຸ້ນ</a:t>
            </a:r>
            <a:endParaRPr lang="en-US" b="1" dirty="0">
              <a:latin typeface="Saysettha OT" pitchFamily="34" charset="-34"/>
              <a:cs typeface="Saysettha OT" pitchFamily="34" charset="-34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-3" y="571480"/>
          <a:ext cx="9144002" cy="709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1475"/>
                <a:gridCol w="2286016"/>
                <a:gridCol w="1061367"/>
                <a:gridCol w="1010335"/>
                <a:gridCol w="1143008"/>
                <a:gridCol w="1714512"/>
                <a:gridCol w="1357289"/>
              </a:tblGrid>
              <a:tr h="370840">
                <a:tc>
                  <a:txBody>
                    <a:bodyPr/>
                    <a:lstStyle/>
                    <a:p>
                      <a:r>
                        <a:rPr lang="lo-LA" sz="1600" dirty="0" smtClean="0">
                          <a:latin typeface="Saysettha OT" pitchFamily="34" charset="-34"/>
                          <a:cs typeface="Saysettha OT" pitchFamily="34" charset="-34"/>
                        </a:rPr>
                        <a:t>ລ/ດ</a:t>
                      </a:r>
                      <a:endParaRPr lang="en-US" sz="16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o-LA" sz="1600" dirty="0" smtClean="0">
                          <a:latin typeface="Saysettha OT" pitchFamily="34" charset="-34"/>
                          <a:cs typeface="Saysettha OT" pitchFamily="34" charset="-34"/>
                        </a:rPr>
                        <a:t>ຊື່ ແລະ ຮ່ວມຮຸ້ນນຳບໍລິສັດຫຼື ພາກສ່ວນອື່ນ</a:t>
                      </a:r>
                      <a:endParaRPr lang="en-US" sz="16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o-LA" sz="1600" dirty="0" smtClean="0">
                          <a:latin typeface="Saysettha OT" pitchFamily="34" charset="-34"/>
                          <a:cs typeface="Saysettha OT" pitchFamily="34" charset="-34"/>
                        </a:rPr>
                        <a:t>ຈຳນວນຮຸ້ນ</a:t>
                      </a:r>
                      <a:endParaRPr lang="en-US" sz="16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o-LA" sz="1600" dirty="0" smtClean="0">
                          <a:latin typeface="Saysettha OT" pitchFamily="34" charset="-34"/>
                          <a:cs typeface="Saysettha OT" pitchFamily="34" charset="-34"/>
                        </a:rPr>
                        <a:t>ມູນຄ່າຮຸ້ນ</a:t>
                      </a:r>
                      <a:endParaRPr lang="en-US" sz="16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o-LA" sz="1600" dirty="0" smtClean="0">
                          <a:latin typeface="Saysettha OT" pitchFamily="34" charset="-34"/>
                          <a:cs typeface="Saysettha OT" pitchFamily="34" charset="-34"/>
                        </a:rPr>
                        <a:t>ມູນຄ່າປັນຜົນ (%ປີ)</a:t>
                      </a:r>
                      <a:endParaRPr lang="en-US" sz="16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o-LA" sz="1600" dirty="0" smtClean="0">
                          <a:latin typeface="Saysettha OT" pitchFamily="34" charset="-34"/>
                          <a:cs typeface="Saysettha OT" pitchFamily="34" charset="-34"/>
                        </a:rPr>
                        <a:t>ລາຍຊື່ຜູ້ຊື້ຫຼືຮ່ວມຮຸ້ນ</a:t>
                      </a:r>
                      <a:endParaRPr lang="en-US" sz="16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o-LA" sz="1600" dirty="0" smtClean="0">
                          <a:latin typeface="Saysettha OT" pitchFamily="34" charset="-34"/>
                          <a:cs typeface="Saysettha OT" pitchFamily="34" charset="-34"/>
                        </a:rPr>
                        <a:t>ວັນ,ເດືອນ,ປີຊື້ຫຼືຮ່ວມຮຸ້ນ</a:t>
                      </a:r>
                      <a:endParaRPr lang="en-US" sz="16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o-LA" sz="1600" dirty="0" smtClean="0">
                          <a:latin typeface="Saysettha OT" pitchFamily="34" charset="-34"/>
                          <a:cs typeface="Saysettha OT" pitchFamily="34" charset="-34"/>
                        </a:rPr>
                        <a:t>1</a:t>
                      </a:r>
                      <a:endParaRPr lang="en-US" sz="16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o-LA" sz="1600" dirty="0" smtClean="0">
                          <a:latin typeface="Saysettha OT" pitchFamily="34" charset="-34"/>
                          <a:cs typeface="Saysettha OT" pitchFamily="34" charset="-34"/>
                        </a:rPr>
                        <a:t>ບໍລິສັດຜະລິດໄຟ້າລາວມະຫາຊົນ</a:t>
                      </a:r>
                      <a:endParaRPr lang="en-US" sz="16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o-LA" sz="1600" dirty="0" smtClean="0">
                          <a:latin typeface="Saysettha OT" pitchFamily="34" charset="-34"/>
                          <a:cs typeface="Saysettha OT" pitchFamily="34" charset="-34"/>
                        </a:rPr>
                        <a:t>10.000</a:t>
                      </a:r>
                      <a:endParaRPr lang="en-US" sz="16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o-LA" sz="1600" dirty="0" smtClean="0">
                          <a:latin typeface="Saysettha OT" pitchFamily="34" charset="-34"/>
                          <a:cs typeface="Saysettha OT" pitchFamily="34" charset="-34"/>
                        </a:rPr>
                        <a:t>63 ລ້ານ ກີບ</a:t>
                      </a:r>
                      <a:endParaRPr lang="en-US" sz="16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o-LA" sz="1600" dirty="0" smtClean="0">
                          <a:latin typeface="Saysettha OT" pitchFamily="34" charset="-34"/>
                          <a:cs typeface="Saysettha OT" pitchFamily="34" charset="-34"/>
                        </a:rPr>
                        <a:t>14</a:t>
                      </a:r>
                      <a:r>
                        <a:rPr lang="en-US" sz="1600" dirty="0" smtClean="0">
                          <a:latin typeface="Saysettha OT" pitchFamily="34" charset="-34"/>
                          <a:cs typeface="Saysettha OT" pitchFamily="34" charset="-34"/>
                        </a:rPr>
                        <a:t>%</a:t>
                      </a:r>
                      <a:endParaRPr lang="en-US" sz="16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o-LA" sz="1600" dirty="0" smtClean="0">
                          <a:latin typeface="Saysettha OT" pitchFamily="34" charset="-34"/>
                          <a:cs typeface="Saysettha OT" pitchFamily="34" charset="-34"/>
                        </a:rPr>
                        <a:t>ທ.ຈັນ</a:t>
                      </a:r>
                      <a:endParaRPr lang="en-US" sz="16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o-LA" sz="1600" dirty="0" smtClean="0">
                          <a:latin typeface="Saysettha OT" pitchFamily="34" charset="-34"/>
                          <a:cs typeface="Saysettha OT" pitchFamily="34" charset="-34"/>
                        </a:rPr>
                        <a:t>5/1/2013</a:t>
                      </a:r>
                      <a:endParaRPr lang="en-US" sz="16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o-LA" sz="1600" dirty="0" smtClean="0">
                          <a:latin typeface="Saysettha OT" pitchFamily="34" charset="-34"/>
                          <a:cs typeface="Saysettha OT" pitchFamily="34" charset="-34"/>
                        </a:rPr>
                        <a:t>2</a:t>
                      </a:r>
                      <a:endParaRPr lang="en-US" sz="16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o-LA" sz="1600" dirty="0" smtClean="0">
                          <a:latin typeface="Saysettha OT" pitchFamily="34" charset="-34"/>
                          <a:cs typeface="Saysettha OT" pitchFamily="34" charset="-34"/>
                        </a:rPr>
                        <a:t>3</a:t>
                      </a:r>
                      <a:endParaRPr lang="en-US" sz="16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o-LA" sz="1600" dirty="0" smtClean="0">
                          <a:latin typeface="Saysettha OT" pitchFamily="34" charset="-34"/>
                          <a:cs typeface="Saysettha OT" pitchFamily="34" charset="-34"/>
                        </a:rPr>
                        <a:t>4</a:t>
                      </a:r>
                      <a:endParaRPr lang="en-US" sz="16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o-LA" sz="1600" dirty="0" smtClean="0">
                          <a:latin typeface="Saysettha OT" pitchFamily="34" charset="-34"/>
                          <a:cs typeface="Saysettha OT" pitchFamily="34" charset="-34"/>
                        </a:rPr>
                        <a:t>5</a:t>
                      </a:r>
                      <a:endParaRPr lang="en-US" sz="16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o-LA" sz="1600" dirty="0" smtClean="0">
                          <a:latin typeface="Saysettha OT" pitchFamily="34" charset="-34"/>
                          <a:cs typeface="Saysettha OT" pitchFamily="34" charset="-34"/>
                        </a:rPr>
                        <a:t>6</a:t>
                      </a:r>
                      <a:endParaRPr lang="en-US" sz="16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o-LA" sz="1600" dirty="0" smtClean="0">
                          <a:latin typeface="Saysettha OT" pitchFamily="34" charset="-34"/>
                          <a:cs typeface="Saysettha OT" pitchFamily="34" charset="-34"/>
                        </a:rPr>
                        <a:t>7</a:t>
                      </a:r>
                      <a:endParaRPr lang="en-US" sz="16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o-LA" sz="1600" dirty="0" smtClean="0">
                          <a:latin typeface="Saysettha OT" pitchFamily="34" charset="-34"/>
                          <a:cs typeface="Saysettha OT" pitchFamily="34" charset="-34"/>
                        </a:rPr>
                        <a:t>8</a:t>
                      </a:r>
                      <a:endParaRPr lang="en-US" sz="16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o-LA" sz="1600" dirty="0" smtClean="0">
                          <a:latin typeface="Saysettha OT" pitchFamily="34" charset="-34"/>
                          <a:cs typeface="Saysettha OT" pitchFamily="34" charset="-34"/>
                        </a:rPr>
                        <a:t>9</a:t>
                      </a:r>
                      <a:endParaRPr lang="en-US" sz="16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o-LA" sz="1600" dirty="0" smtClean="0">
                          <a:latin typeface="Saysettha OT" pitchFamily="34" charset="-34"/>
                          <a:cs typeface="Saysettha OT" pitchFamily="34" charset="-34"/>
                        </a:rPr>
                        <a:t>10</a:t>
                      </a:r>
                      <a:endParaRPr lang="en-US" sz="16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o-LA" sz="1600" dirty="0" smtClean="0">
                          <a:latin typeface="Saysettha OT" pitchFamily="34" charset="-34"/>
                          <a:cs typeface="Saysettha OT" pitchFamily="34" charset="-34"/>
                        </a:rPr>
                        <a:t>11</a:t>
                      </a:r>
                      <a:endParaRPr lang="en-US" sz="16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o-LA" sz="1600" dirty="0" smtClean="0">
                          <a:latin typeface="Saysettha OT" pitchFamily="34" charset="-34"/>
                          <a:cs typeface="Saysettha OT" pitchFamily="34" charset="-34"/>
                        </a:rPr>
                        <a:t>12</a:t>
                      </a:r>
                      <a:endParaRPr lang="en-US" sz="16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o-LA" sz="1600" dirty="0" smtClean="0">
                          <a:latin typeface="Saysettha OT" pitchFamily="34" charset="-34"/>
                          <a:cs typeface="Saysettha OT" pitchFamily="34" charset="-34"/>
                        </a:rPr>
                        <a:t>13</a:t>
                      </a:r>
                      <a:endParaRPr lang="en-US" sz="16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o-LA" sz="1600" dirty="0" smtClean="0">
                          <a:latin typeface="Saysettha OT" pitchFamily="34" charset="-34"/>
                          <a:cs typeface="Saysettha OT" pitchFamily="34" charset="-34"/>
                        </a:rPr>
                        <a:t>14</a:t>
                      </a:r>
                      <a:endParaRPr lang="en-US" sz="16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o-LA" sz="1600" dirty="0" smtClean="0">
                          <a:latin typeface="Saysettha OT" pitchFamily="34" charset="-34"/>
                          <a:cs typeface="Saysettha OT" pitchFamily="34" charset="-34"/>
                        </a:rPr>
                        <a:t>15</a:t>
                      </a:r>
                      <a:endParaRPr lang="en-US" sz="16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o-LA" sz="1600" dirty="0" smtClean="0">
                          <a:latin typeface="Saysettha OT" pitchFamily="34" charset="-34"/>
                          <a:cs typeface="Saysettha OT" pitchFamily="34" charset="-34"/>
                        </a:rPr>
                        <a:t>16</a:t>
                      </a:r>
                      <a:endParaRPr lang="en-US" sz="16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Saysettha OT" pitchFamily="34" charset="-34"/>
                        <a:cs typeface="Saysettha OT" pitchFamily="34" charset="-34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1197</TotalTime>
  <Words>1531</Words>
  <Application>Microsoft Office PowerPoint</Application>
  <PresentationFormat>On-screen Show (4:3)</PresentationFormat>
  <Paragraphs>506</Paragraphs>
  <Slides>14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SAMSUNG</dc:creator>
  <cp:lastModifiedBy>SAMSUNG</cp:lastModifiedBy>
  <cp:revision>83</cp:revision>
  <dcterms:created xsi:type="dcterms:W3CDTF">2014-07-26T06:33:34Z</dcterms:created>
  <dcterms:modified xsi:type="dcterms:W3CDTF">2014-08-06T05:04:57Z</dcterms:modified>
</cp:coreProperties>
</file>